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77" r:id="rId31"/>
    <p:sldId id="278" r:id="rId32"/>
    <p:sldId id="279" r:id="rId33"/>
    <p:sldId id="280" r:id="rId34"/>
    <p:sldId id="281" r:id="rId35"/>
    <p:sldId id="296" r:id="rId36"/>
    <p:sldId id="293" r:id="rId37"/>
    <p:sldId id="294" r:id="rId38"/>
    <p:sldId id="295" r:id="rId39"/>
    <p:sldId id="297" r:id="rId40"/>
    <p:sldId id="282" r:id="rId41"/>
    <p:sldId id="283" r:id="rId42"/>
    <p:sldId id="29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1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олимпиадам по астрономии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для 7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600" b="1" dirty="0"/>
              <a:t>2.4. Солнце и звезды, их физические характеристики.</a:t>
            </a:r>
          </a:p>
          <a:p>
            <a:pPr marL="0" indent="0">
              <a:buNone/>
            </a:pPr>
            <a:r>
              <a:rPr lang="ru-RU" sz="2600" i="1" dirty="0"/>
              <a:t>Школьный этап: </a:t>
            </a:r>
            <a:r>
              <a:rPr lang="ru-RU" sz="2600" dirty="0"/>
              <a:t>Масса, радиус, температура Солнца.</a:t>
            </a:r>
          </a:p>
          <a:p>
            <a:pPr marL="0" indent="0">
              <a:buNone/>
            </a:pPr>
            <a:r>
              <a:rPr lang="ru-RU" sz="2600" i="1" dirty="0"/>
              <a:t>Муниципальный этап:  </a:t>
            </a:r>
            <a:r>
              <a:rPr lang="ru-RU" sz="2600" dirty="0"/>
              <a:t>Основные  характеристики звезд: Масса, размеры (гиганты, карлики), </a:t>
            </a:r>
            <a:r>
              <a:rPr lang="ru-RU" sz="2600" dirty="0" smtClean="0"/>
              <a:t>температура</a:t>
            </a:r>
            <a:r>
              <a:rPr lang="ru-RU" sz="2600" dirty="0"/>
              <a:t>, цвет (качественно). </a:t>
            </a:r>
          </a:p>
          <a:p>
            <a:r>
              <a:rPr lang="ru-RU" sz="2600" b="1" dirty="0"/>
              <a:t>2.5. Малые тела Солнечной системы.</a:t>
            </a:r>
          </a:p>
          <a:p>
            <a:pPr marL="0" indent="0">
              <a:buNone/>
            </a:pPr>
            <a:r>
              <a:rPr lang="ru-RU" sz="2600" i="1" dirty="0"/>
              <a:t>Школьный  этап: </a:t>
            </a:r>
            <a:r>
              <a:rPr lang="ru-RU" sz="2600" dirty="0"/>
              <a:t> Определение  планеты  и  карликовой  планеты.  Свойства  и  основные </a:t>
            </a:r>
            <a:r>
              <a:rPr lang="ru-RU" sz="2600" dirty="0" smtClean="0"/>
              <a:t>характеристики </a:t>
            </a:r>
            <a:r>
              <a:rPr lang="ru-RU" sz="2600" dirty="0"/>
              <a:t>карликовых  планет,  астероидов  и  комет,  условия  их  наблюдений.  Главный </a:t>
            </a:r>
            <a:r>
              <a:rPr lang="ru-RU" sz="2600" dirty="0" smtClean="0"/>
              <a:t>пояс </a:t>
            </a:r>
            <a:r>
              <a:rPr lang="ru-RU" sz="2600" dirty="0"/>
              <a:t>астероидов, пояс </a:t>
            </a:r>
            <a:r>
              <a:rPr lang="ru-RU" sz="2600" dirty="0" err="1"/>
              <a:t>Койпера</a:t>
            </a:r>
            <a:r>
              <a:rPr lang="ru-RU" sz="2600" dirty="0"/>
              <a:t> и облако </a:t>
            </a:r>
            <a:r>
              <a:rPr lang="ru-RU" sz="2600" dirty="0" err="1"/>
              <a:t>Оорта</a:t>
            </a:r>
            <a:r>
              <a:rPr lang="ru-RU" sz="2600" dirty="0"/>
              <a:t>. Происхождение и эволюция комет. Метеоры </a:t>
            </a:r>
            <a:r>
              <a:rPr lang="ru-RU" sz="2600" dirty="0" smtClean="0"/>
              <a:t>и </a:t>
            </a:r>
            <a:r>
              <a:rPr lang="ru-RU" sz="2600" dirty="0"/>
              <a:t>метеорные потоки на Земле. Радиант метеорного потока. Метеориты.</a:t>
            </a:r>
          </a:p>
          <a:p>
            <a:r>
              <a:rPr lang="ru-RU" sz="2600" b="1" dirty="0"/>
              <a:t>2.6. Электромагнитное излучение и система расстояний в астрономии.</a:t>
            </a:r>
          </a:p>
          <a:p>
            <a:pPr marL="0" indent="0">
              <a:buNone/>
            </a:pPr>
            <a:r>
              <a:rPr lang="ru-RU" sz="2600" i="1" dirty="0"/>
              <a:t>Школьный  этап:  </a:t>
            </a:r>
            <a:r>
              <a:rPr lang="ru-RU" sz="2600" dirty="0"/>
              <a:t>Скорость  света,  световой  год.  Характерные  расстояния  до  объектов </a:t>
            </a:r>
            <a:r>
              <a:rPr lang="ru-RU" sz="2600" dirty="0" smtClean="0"/>
              <a:t>Вселенной </a:t>
            </a:r>
            <a:r>
              <a:rPr lang="ru-RU" sz="2600" dirty="0"/>
              <a:t>в световых годах.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i="1" dirty="0" smtClean="0"/>
              <a:t>Муниципальный  </a:t>
            </a:r>
            <a:r>
              <a:rPr lang="ru-RU" sz="2600" i="1" dirty="0"/>
              <a:t>этап:  </a:t>
            </a:r>
            <a:r>
              <a:rPr lang="ru-RU" sz="2600" dirty="0"/>
              <a:t>Шкала  и  диапазоны  электромагнитных  волн.  Парсек  и  метод </a:t>
            </a:r>
            <a:r>
              <a:rPr lang="ru-RU" sz="2600" dirty="0" smtClean="0"/>
              <a:t>годичного  </a:t>
            </a:r>
            <a:r>
              <a:rPr lang="ru-RU" sz="2600" dirty="0"/>
              <a:t>параллакса  измерения  расстояний  до  звезд.  Соотношение  между  парсеком  и </a:t>
            </a:r>
            <a:r>
              <a:rPr lang="ru-RU" sz="2600" dirty="0" smtClean="0"/>
              <a:t>световым </a:t>
            </a:r>
            <a:r>
              <a:rPr lang="ru-RU" sz="2600" dirty="0"/>
              <a:t>годом. Пространственно-временные масштабы Вселенной. </a:t>
            </a:r>
          </a:p>
          <a:p>
            <a:pPr marL="0" indent="0">
              <a:buNone/>
            </a:pPr>
            <a:r>
              <a:rPr lang="ru-RU" sz="2600" b="1" dirty="0"/>
              <a:t>2.7. Общие сведения по математике.</a:t>
            </a:r>
          </a:p>
          <a:p>
            <a:pPr marL="0" indent="0">
              <a:buNone/>
            </a:pPr>
            <a:r>
              <a:rPr lang="ru-RU" sz="2600" i="1" dirty="0"/>
              <a:t>Школьный  этап:  </a:t>
            </a:r>
            <a:r>
              <a:rPr lang="ru-RU" sz="2600" dirty="0"/>
              <a:t>Единицы  измерения  углов  (часовые  и  градусные),  их  части.   Длина </a:t>
            </a:r>
          </a:p>
          <a:p>
            <a:pPr marL="0" indent="0">
              <a:buNone/>
            </a:pPr>
            <a:r>
              <a:rPr lang="ru-RU" sz="2600" dirty="0"/>
              <a:t>окружности.</a:t>
            </a:r>
          </a:p>
          <a:p>
            <a:pPr marL="0" indent="0">
              <a:buNone/>
            </a:pPr>
            <a:r>
              <a:rPr lang="ru-RU" sz="2600" i="1" dirty="0"/>
              <a:t>Муниципальный этап: </a:t>
            </a:r>
            <a:r>
              <a:rPr lang="ru-RU" sz="2600" dirty="0"/>
              <a:t>Линейные уравнения. Решение систем линейных уравнений.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6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для </a:t>
            </a:r>
            <a:r>
              <a:rPr lang="ru-RU" sz="3200" dirty="0" smtClean="0">
                <a:solidFill>
                  <a:srgbClr val="FF0000"/>
                </a:solidFill>
              </a:rPr>
              <a:t>8 </a:t>
            </a:r>
            <a:r>
              <a:rPr lang="ru-RU" sz="3200" dirty="0">
                <a:solidFill>
                  <a:srgbClr val="FF0000"/>
                </a:solidFill>
              </a:rPr>
              <a:t>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41168"/>
          </a:xfrm>
        </p:spPr>
        <p:txBody>
          <a:bodyPr>
            <a:noAutofit/>
          </a:bodyPr>
          <a:lstStyle/>
          <a:p>
            <a:r>
              <a:rPr lang="ru-RU" sz="1600" b="1" dirty="0"/>
              <a:t>3.1. Небесная сфера.</a:t>
            </a:r>
          </a:p>
          <a:p>
            <a:pPr marL="0" indent="0">
              <a:buNone/>
            </a:pPr>
            <a:r>
              <a:rPr lang="ru-RU" sz="1600" i="1" dirty="0"/>
              <a:t>Школьный  этап:  </a:t>
            </a:r>
            <a:r>
              <a:rPr lang="ru-RU" sz="1600" dirty="0"/>
              <a:t>Понятие  небесной  сферы.  Большие  и  малые  круги  на  небесной  сфере. </a:t>
            </a:r>
            <a:r>
              <a:rPr lang="ru-RU" sz="1600" dirty="0" smtClean="0"/>
              <a:t>Угловые </a:t>
            </a:r>
            <a:r>
              <a:rPr lang="ru-RU" sz="1600" dirty="0"/>
              <a:t>расстояния между объектами на небесной сфере. </a:t>
            </a:r>
          </a:p>
          <a:p>
            <a:pPr marL="0" indent="0">
              <a:buNone/>
            </a:pPr>
            <a:r>
              <a:rPr lang="ru-RU" sz="1600" i="1" dirty="0"/>
              <a:t>Муниципальный этап:</a:t>
            </a:r>
            <a:r>
              <a:rPr lang="ru-RU" sz="1600" dirty="0"/>
              <a:t>  Координаты на  поверхности сферы аналогично широте и долготе на </a:t>
            </a:r>
            <a:r>
              <a:rPr lang="ru-RU" sz="1600" dirty="0" smtClean="0"/>
              <a:t>Земле</a:t>
            </a:r>
            <a:r>
              <a:rPr lang="ru-RU" sz="1600" dirty="0"/>
              <a:t>. Горизонтальная и экваториальная система координат. Высота, азимут, часовой угол, </a:t>
            </a:r>
            <a:r>
              <a:rPr lang="ru-RU" sz="1600" dirty="0" smtClean="0"/>
              <a:t>прямое </a:t>
            </a:r>
            <a:r>
              <a:rPr lang="ru-RU" sz="1600" dirty="0"/>
              <a:t>восхождение и склонение точек небесной сферы.  Высоты светил в верхней и нижней </a:t>
            </a:r>
            <a:r>
              <a:rPr lang="ru-RU" sz="1600" dirty="0" smtClean="0"/>
              <a:t>кульминации</a:t>
            </a:r>
            <a:r>
              <a:rPr lang="ru-RU" sz="1600" dirty="0"/>
              <a:t>. Рефракция (основные свойства). Незаходящие и </a:t>
            </a:r>
            <a:r>
              <a:rPr lang="ru-RU" sz="1600" dirty="0" err="1"/>
              <a:t>невосходящие</a:t>
            </a:r>
            <a:r>
              <a:rPr lang="ru-RU" sz="1600" dirty="0"/>
              <a:t> светила.</a:t>
            </a:r>
          </a:p>
          <a:p>
            <a:r>
              <a:rPr lang="ru-RU" sz="1600" b="1" dirty="0"/>
              <a:t>3.2. Шкалы времени в астрономии.</a:t>
            </a:r>
          </a:p>
          <a:p>
            <a:pPr marL="0" indent="0">
              <a:buNone/>
            </a:pPr>
            <a:r>
              <a:rPr lang="ru-RU" sz="1600" i="1" dirty="0"/>
              <a:t>Школьный  этап:  </a:t>
            </a:r>
            <a:r>
              <a:rPr lang="ru-RU" sz="1600" dirty="0"/>
              <a:t>Осевое  вращение  Земли  и  солнечные  сутки.  Местное  и  поясное  время. </a:t>
            </a:r>
            <a:r>
              <a:rPr lang="ru-RU" sz="1600" dirty="0" smtClean="0"/>
              <a:t> Связь </a:t>
            </a:r>
            <a:r>
              <a:rPr lang="ru-RU" sz="1600" dirty="0"/>
              <a:t>с географической долготой. Декретное время, часовые пояса и часовые зоны. </a:t>
            </a:r>
          </a:p>
          <a:p>
            <a:pPr marL="0" indent="0">
              <a:buNone/>
            </a:pPr>
            <a:r>
              <a:rPr lang="ru-RU" sz="1600" i="1" dirty="0"/>
              <a:t>Муниципальный этап:  </a:t>
            </a:r>
            <a:r>
              <a:rPr lang="ru-RU" sz="1600" dirty="0"/>
              <a:t>Звездное время, звездные сутки. Изменение условий видимости звезд </a:t>
            </a:r>
            <a:r>
              <a:rPr lang="ru-RU" sz="1600" dirty="0" smtClean="0"/>
              <a:t>в </a:t>
            </a:r>
            <a:r>
              <a:rPr lang="ru-RU" sz="1600" dirty="0"/>
              <a:t>течение года. Зимние, весенние, летние и осенние созвездия. Подвижная карта звездного </a:t>
            </a:r>
            <a:r>
              <a:rPr lang="ru-RU" sz="1600" dirty="0" smtClean="0"/>
              <a:t>неба</a:t>
            </a:r>
            <a:r>
              <a:rPr lang="ru-RU" sz="1600" dirty="0"/>
              <a:t>.</a:t>
            </a:r>
          </a:p>
          <a:p>
            <a:r>
              <a:rPr lang="ru-RU" sz="1600" b="1" dirty="0"/>
              <a:t>3.3. Основы небесной механики.</a:t>
            </a:r>
          </a:p>
          <a:p>
            <a:pPr marL="0" indent="0">
              <a:buNone/>
            </a:pPr>
            <a:r>
              <a:rPr lang="ru-RU" sz="1600" i="1" dirty="0"/>
              <a:t>Школьный  этап:</a:t>
            </a:r>
            <a:r>
              <a:rPr lang="ru-RU" sz="1600" dirty="0"/>
              <a:t>  Законы  Кеплера  в  простой  формулировке  для  круговых  орбит.  Первая </a:t>
            </a:r>
            <a:r>
              <a:rPr lang="ru-RU" sz="1600" dirty="0" smtClean="0"/>
              <a:t>космическая </a:t>
            </a:r>
            <a:r>
              <a:rPr lang="ru-RU" sz="1600" dirty="0"/>
              <a:t>скорость.</a:t>
            </a:r>
          </a:p>
          <a:p>
            <a:pPr marL="0" indent="0">
              <a:buNone/>
            </a:pPr>
            <a:r>
              <a:rPr lang="ru-RU" sz="1600" i="1" dirty="0"/>
              <a:t>Муниципальный этап: </a:t>
            </a:r>
            <a:r>
              <a:rPr lang="ru-RU" sz="1600" dirty="0"/>
              <a:t>Закон всемирного тяготения. Обобщенные законы Кеплера. Движение </a:t>
            </a:r>
            <a:r>
              <a:rPr lang="ru-RU" sz="1600" dirty="0" smtClean="0"/>
              <a:t> по  </a:t>
            </a:r>
            <a:r>
              <a:rPr lang="ru-RU" sz="1600" dirty="0"/>
              <a:t>эллипсу  и  параболе.  Эллипс,  его  основные  точки,  большая  и  малая  полуоси, </a:t>
            </a:r>
            <a:r>
              <a:rPr lang="ru-RU" sz="1600" dirty="0" smtClean="0"/>
              <a:t>эксцентриситет</a:t>
            </a:r>
            <a:r>
              <a:rPr lang="ru-RU" sz="1600" dirty="0"/>
              <a:t>.  Парабола  как  предельный  случай  эллипса.  Вторая  космическая  скорость. </a:t>
            </a:r>
            <a:r>
              <a:rPr lang="ru-RU" sz="1600" dirty="0" smtClean="0"/>
              <a:t>Определение </a:t>
            </a:r>
            <a:r>
              <a:rPr lang="ru-RU" sz="1600" dirty="0"/>
              <a:t>масс небесных тел на основе закона всемирного тяготения.</a:t>
            </a:r>
          </a:p>
        </p:txBody>
      </p:sp>
    </p:spTree>
    <p:extLst>
      <p:ext uri="{BB962C8B-B14F-4D97-AF65-F5344CB8AC3E}">
        <p14:creationId xmlns:p14="http://schemas.microsoft.com/office/powerpoint/2010/main" val="214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для 8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764704"/>
            <a:ext cx="8856984" cy="5949280"/>
          </a:xfrm>
        </p:spPr>
        <p:txBody>
          <a:bodyPr>
            <a:noAutofit/>
          </a:bodyPr>
          <a:lstStyle/>
          <a:p>
            <a:r>
              <a:rPr lang="ru-RU" sz="1600" b="1" dirty="0"/>
              <a:t>3.4. Солнечная система. </a:t>
            </a:r>
          </a:p>
          <a:p>
            <a:pPr marL="0" indent="0">
              <a:buNone/>
            </a:pPr>
            <a:r>
              <a:rPr lang="ru-RU" sz="1600" i="1" dirty="0"/>
              <a:t>Школьный этап: </a:t>
            </a:r>
            <a:r>
              <a:rPr lang="ru-RU" sz="1600" dirty="0"/>
              <a:t>Определение расстояний до тел Солнечной системы (методы радиолокации </a:t>
            </a:r>
            <a:r>
              <a:rPr lang="ru-RU" sz="1600" dirty="0" smtClean="0"/>
              <a:t>и  </a:t>
            </a:r>
            <a:r>
              <a:rPr lang="ru-RU" sz="1600" dirty="0"/>
              <a:t>суточного  параллакса).  Угловые  размеры  планет.  Связь  угловых  и  линейных  размеров </a:t>
            </a:r>
            <a:r>
              <a:rPr lang="ru-RU" sz="1600" dirty="0" smtClean="0"/>
              <a:t>космических </a:t>
            </a:r>
            <a:r>
              <a:rPr lang="ru-RU" sz="1600" dirty="0"/>
              <a:t>объектов.</a:t>
            </a:r>
          </a:p>
          <a:p>
            <a:pPr marL="0" indent="0">
              <a:buNone/>
            </a:pPr>
            <a:r>
              <a:rPr lang="ru-RU" sz="1600" i="1" dirty="0"/>
              <a:t>Муниципальный  этап:  </a:t>
            </a:r>
            <a:r>
              <a:rPr lang="ru-RU" sz="1600" dirty="0"/>
              <a:t>Упрощенная  запись  III  закона  Кеплера  для  планет  Солнечной </a:t>
            </a:r>
            <a:r>
              <a:rPr lang="ru-RU" sz="1600" dirty="0" smtClean="0"/>
              <a:t>системы</a:t>
            </a:r>
            <a:r>
              <a:rPr lang="ru-RU" sz="1600" dirty="0"/>
              <a:t>.  Видимое  движение  планет,  их  конфигурации.  Сидерический,  синодический </a:t>
            </a:r>
            <a:r>
              <a:rPr lang="ru-RU" sz="1600" dirty="0" smtClean="0"/>
              <a:t>периоды  </a:t>
            </a:r>
            <a:r>
              <a:rPr lang="ru-RU" sz="1600" dirty="0"/>
              <a:t>планет,  связь  между  ними.  Перелеты  между  планетами.  Расчеты  времени </a:t>
            </a:r>
            <a:r>
              <a:rPr lang="ru-RU" sz="1600" dirty="0" smtClean="0"/>
              <a:t>межпланетных </a:t>
            </a:r>
            <a:r>
              <a:rPr lang="ru-RU" sz="1600" dirty="0"/>
              <a:t>перелетов по эллипсам </a:t>
            </a:r>
            <a:r>
              <a:rPr lang="ru-RU" sz="1600" dirty="0" err="1"/>
              <a:t>Гомана</a:t>
            </a:r>
            <a:r>
              <a:rPr lang="ru-RU" sz="1600" dirty="0"/>
              <a:t>.</a:t>
            </a:r>
          </a:p>
          <a:p>
            <a:r>
              <a:rPr lang="ru-RU" sz="1600" b="1" dirty="0"/>
              <a:t>3.5. Система Земля-Луна.</a:t>
            </a:r>
          </a:p>
          <a:p>
            <a:pPr marL="0" indent="0">
              <a:buNone/>
            </a:pPr>
            <a:r>
              <a:rPr lang="ru-RU" sz="1600" i="1" dirty="0"/>
              <a:t>Школьный  этап:  </a:t>
            </a:r>
            <a:r>
              <a:rPr lang="ru-RU" sz="1600" dirty="0"/>
              <a:t>Синодический  и  сидерический  периоды  Луны.  Эксцентриситет  орбиты </a:t>
            </a:r>
            <a:r>
              <a:rPr lang="ru-RU" sz="1600" dirty="0" smtClean="0"/>
              <a:t>Луны</a:t>
            </a:r>
            <a:r>
              <a:rPr lang="ru-RU" sz="1600" dirty="0"/>
              <a:t>, точки перигея и апогея.</a:t>
            </a:r>
          </a:p>
          <a:p>
            <a:r>
              <a:rPr lang="ru-RU" sz="1600" b="1" dirty="0"/>
              <a:t>3.6. Общие сведения о глазе и оптических приборах.</a:t>
            </a:r>
          </a:p>
          <a:p>
            <a:pPr marL="0" indent="0">
              <a:buNone/>
            </a:pPr>
            <a:r>
              <a:rPr lang="ru-RU" sz="1600" i="1" dirty="0"/>
              <a:t>Школьный этап: </a:t>
            </a:r>
            <a:r>
              <a:rPr lang="ru-RU" sz="1600" dirty="0"/>
              <a:t>Глаз как оптический прибор. Устройство простейших оптических приборов </a:t>
            </a:r>
            <a:r>
              <a:rPr lang="ru-RU" sz="1600" dirty="0" smtClean="0"/>
              <a:t>для </a:t>
            </a:r>
            <a:r>
              <a:rPr lang="ru-RU" sz="1600" dirty="0"/>
              <a:t>астрономических наблюдений. Линзовые, зеркальные и зеркально-линзовые телескопы.</a:t>
            </a:r>
          </a:p>
          <a:p>
            <a:pPr marL="0" indent="0">
              <a:buNone/>
            </a:pPr>
            <a:r>
              <a:rPr lang="ru-RU" sz="1600" i="1" dirty="0"/>
              <a:t>Муниципальный  этап:  </a:t>
            </a:r>
            <a:r>
              <a:rPr lang="ru-RU" sz="1600" dirty="0"/>
              <a:t>Оптические  схемы  телескопов.  Параметры  оптических  систем  и </a:t>
            </a:r>
            <a:r>
              <a:rPr lang="ru-RU" sz="1600" dirty="0" smtClean="0"/>
              <a:t>изображений</a:t>
            </a:r>
            <a:r>
              <a:rPr lang="ru-RU" sz="1600" dirty="0"/>
              <a:t>: фокусное расстояние, относительное отверстие, угловое увеличение, масштаб </a:t>
            </a:r>
            <a:r>
              <a:rPr lang="ru-RU" sz="1600" dirty="0" smtClean="0"/>
              <a:t>изображения</a:t>
            </a:r>
            <a:r>
              <a:rPr lang="ru-RU" sz="1600" dirty="0"/>
              <a:t>,  предельное  угловое  разрешение,  размеры  дифракционного  изображения. </a:t>
            </a:r>
            <a:r>
              <a:rPr lang="ru-RU" sz="1600" dirty="0" smtClean="0"/>
              <a:t>Ограничения </a:t>
            </a:r>
            <a:r>
              <a:rPr lang="ru-RU" sz="1600" dirty="0"/>
              <a:t>со стороны земной атмосферы на разрешающую способность.</a:t>
            </a:r>
          </a:p>
          <a:p>
            <a:r>
              <a:rPr lang="ru-RU" sz="1600" b="1" dirty="0"/>
              <a:t>3.7. Общие сведения по математике.</a:t>
            </a:r>
          </a:p>
          <a:p>
            <a:pPr marL="0" indent="0">
              <a:buNone/>
            </a:pPr>
            <a:r>
              <a:rPr lang="ru-RU" sz="1600" i="1" dirty="0"/>
              <a:t>Школьный  этап:  </a:t>
            </a:r>
            <a:r>
              <a:rPr lang="ru-RU" sz="1200" dirty="0"/>
              <a:t>Запись  больших  чисел,  математические  операции  со  степенями. </a:t>
            </a:r>
            <a:r>
              <a:rPr lang="ru-RU" sz="1200" dirty="0" smtClean="0"/>
              <a:t>Приближенные  </a:t>
            </a:r>
            <a:r>
              <a:rPr lang="ru-RU" sz="1200" dirty="0"/>
              <a:t>вычисления.  Число  значащих  цифр.  Пользование  инженерным </a:t>
            </a:r>
            <a:r>
              <a:rPr lang="ru-RU" sz="1200" dirty="0" smtClean="0"/>
              <a:t>калькулятором</a:t>
            </a:r>
            <a:r>
              <a:rPr lang="ru-RU" sz="1200" dirty="0"/>
              <a:t>. </a:t>
            </a:r>
          </a:p>
          <a:p>
            <a:pPr marL="0" indent="0">
              <a:buNone/>
            </a:pPr>
            <a:r>
              <a:rPr lang="ru-RU" sz="1600" i="1" dirty="0"/>
              <a:t>Муниципальный этап:  </a:t>
            </a:r>
            <a:r>
              <a:rPr lang="ru-RU" sz="1200" dirty="0"/>
              <a:t>формулы для синуса и тангенса малых углов.  Квадратные уравнения. </a:t>
            </a:r>
            <a:r>
              <a:rPr lang="ru-RU" sz="1200" dirty="0" smtClean="0"/>
              <a:t>Подобие  </a:t>
            </a:r>
            <a:r>
              <a:rPr lang="ru-RU" sz="1200" dirty="0"/>
              <a:t>фигур.  Прямоугольный  треугольник.  Теорема  Пифагора.  Площади  простейших </a:t>
            </a:r>
            <a:r>
              <a:rPr lang="ru-RU" sz="1200" dirty="0" smtClean="0"/>
              <a:t>геометрических </a:t>
            </a:r>
            <a:r>
              <a:rPr lang="ru-RU" sz="1200" dirty="0"/>
              <a:t>фигур: треугольник, круг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719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для </a:t>
            </a:r>
            <a:r>
              <a:rPr lang="ru-RU" dirty="0" smtClean="0">
                <a:solidFill>
                  <a:srgbClr val="FF0000"/>
                </a:solidFill>
              </a:rPr>
              <a:t>9 </a:t>
            </a:r>
            <a:r>
              <a:rPr lang="ru-RU" dirty="0">
                <a:solidFill>
                  <a:srgbClr val="FF0000"/>
                </a:solidFill>
              </a:rPr>
              <a:t>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ru-RU" sz="1600" b="1" dirty="0"/>
              <a:t>4.1. Уравнение времени.</a:t>
            </a:r>
          </a:p>
          <a:p>
            <a:pPr marL="0" indent="0">
              <a:buNone/>
            </a:pPr>
            <a:r>
              <a:rPr lang="ru-RU" sz="1600" i="1" dirty="0"/>
              <a:t>Муниципальный  этап:  </a:t>
            </a:r>
            <a:r>
              <a:rPr lang="ru-RU" sz="1600" dirty="0"/>
              <a:t>Истинное  и  среднее  солнечное  время,  причины  их  различия. </a:t>
            </a:r>
            <a:r>
              <a:rPr lang="ru-RU" sz="1600" dirty="0" smtClean="0"/>
              <a:t>Уравнение </a:t>
            </a:r>
            <a:r>
              <a:rPr lang="ru-RU" sz="1600" dirty="0"/>
              <a:t>времени, его характерная величина в разные периоды года. </a:t>
            </a:r>
            <a:r>
              <a:rPr lang="ru-RU" sz="1600" dirty="0" err="1"/>
              <a:t>Аналемма</a:t>
            </a:r>
            <a:r>
              <a:rPr lang="ru-RU" sz="1600" dirty="0" smtClean="0"/>
              <a:t>. </a:t>
            </a:r>
            <a:r>
              <a:rPr lang="ru-RU" sz="1600" i="1" dirty="0" smtClean="0"/>
              <a:t>Заключительный </a:t>
            </a:r>
            <a:r>
              <a:rPr lang="ru-RU" sz="1600" i="1" dirty="0"/>
              <a:t>этап: </a:t>
            </a:r>
            <a:r>
              <a:rPr lang="ru-RU" sz="1600" dirty="0"/>
              <a:t>математическое выражение для уравнения времени. </a:t>
            </a:r>
          </a:p>
          <a:p>
            <a:r>
              <a:rPr lang="ru-RU" sz="1600" b="1" dirty="0" smtClean="0"/>
              <a:t>4.2</a:t>
            </a:r>
            <a:r>
              <a:rPr lang="ru-RU" sz="1600" b="1" dirty="0"/>
              <a:t>. Движение Земли и эклиптические координаты.</a:t>
            </a:r>
          </a:p>
          <a:p>
            <a:pPr marL="0" indent="0">
              <a:buNone/>
            </a:pPr>
            <a:r>
              <a:rPr lang="ru-RU" sz="1600" i="1" dirty="0"/>
              <a:t>Муниципальный  этап:  </a:t>
            </a:r>
            <a:r>
              <a:rPr lang="ru-RU" sz="1600" dirty="0"/>
              <a:t>Тропический  и  звездный  год,  прецессия  оси  Земли.  Нутация </a:t>
            </a:r>
            <a:r>
              <a:rPr lang="ru-RU" sz="1600" dirty="0" smtClean="0"/>
              <a:t>(</a:t>
            </a:r>
            <a:r>
              <a:rPr lang="ru-RU" sz="1600" dirty="0"/>
              <a:t>качественно).  Принципы  построения  календарей.  Солнечный,  лунный  и  лунно -солнечный </a:t>
            </a:r>
            <a:r>
              <a:rPr lang="ru-RU" sz="1600" dirty="0" smtClean="0"/>
              <a:t>календари</a:t>
            </a:r>
            <a:r>
              <a:rPr lang="ru-RU" sz="1600" dirty="0"/>
              <a:t>. Юлианские даты.</a:t>
            </a:r>
          </a:p>
          <a:p>
            <a:pPr marL="0" indent="0">
              <a:buNone/>
            </a:pPr>
            <a:r>
              <a:rPr lang="ru-RU" sz="1600" i="1" dirty="0"/>
              <a:t>Региональный этап: </a:t>
            </a:r>
            <a:r>
              <a:rPr lang="ru-RU" sz="1600" dirty="0"/>
              <a:t>Эклиптическая система координат. Аберрация света. </a:t>
            </a:r>
          </a:p>
          <a:p>
            <a:r>
              <a:rPr lang="ru-RU" sz="1600" b="1" dirty="0"/>
              <a:t>4.3. Небесная механика.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элементы  орбит  в  общем  случае.  Скорость  движения  в  точках </a:t>
            </a:r>
            <a:r>
              <a:rPr lang="ru-RU" sz="1600" dirty="0" smtClean="0"/>
              <a:t>перицентра  </a:t>
            </a:r>
            <a:r>
              <a:rPr lang="ru-RU" sz="1600" dirty="0"/>
              <a:t>и  апоцентра.   Законы  сохранения  энергии  и  момента  импульса.  Движение  по </a:t>
            </a:r>
            <a:r>
              <a:rPr lang="ru-RU" sz="1600" dirty="0" smtClean="0"/>
              <a:t>гиперболе</a:t>
            </a:r>
            <a:r>
              <a:rPr lang="ru-RU" sz="1600" dirty="0"/>
              <a:t>. Наклонение орбиты, линия узлов. Прохождения планет по диску Солнца, условия </a:t>
            </a:r>
            <a:r>
              <a:rPr lang="ru-RU" sz="1600" dirty="0" smtClean="0"/>
              <a:t>наступления</a:t>
            </a:r>
            <a:r>
              <a:rPr lang="ru-RU" sz="1600" dirty="0"/>
              <a:t>. Третья космическая скорость для Земли и других тел Солнечной системы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4.4. Движение Луны.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этап.  </a:t>
            </a:r>
            <a:r>
              <a:rPr lang="ru-RU" sz="1600" dirty="0"/>
              <a:t>Наклонение  орбиты,  линия  узлов.  Луны   Либрации  Луны.  Движение узлов  орбиты  Луны,  периоды  «низкой»  и  «высокой»  Луны.  Аномалистический  и драконический  месяцы.  Солнечные  и  лунные  затмения,  их  типы,  условия  наступления. Сарос. Покрытия звезд и планет Луной, условия их наступления. Понятие о приливах. 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1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для 9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4.5</a:t>
            </a:r>
            <a:r>
              <a:rPr lang="ru-RU" sz="1600" b="1" dirty="0"/>
              <a:t>. Шкала звездных величин. </a:t>
            </a:r>
          </a:p>
          <a:p>
            <a:pPr marL="0" indent="0">
              <a:buNone/>
            </a:pPr>
            <a:r>
              <a:rPr lang="ru-RU" sz="1600" i="1" dirty="0"/>
              <a:t>Муниципальный  этап:  </a:t>
            </a:r>
            <a:r>
              <a:rPr lang="ru-RU" sz="1600" dirty="0"/>
              <a:t>Светимость.  Освещенность.  Яркость.  Звездная  величина,  ее  связь  с </a:t>
            </a:r>
            <a:r>
              <a:rPr lang="ru-RU" sz="1600" dirty="0" smtClean="0"/>
              <a:t>освещенностью  </a:t>
            </a:r>
            <a:r>
              <a:rPr lang="ru-RU" sz="1600" dirty="0"/>
              <a:t>и  расстоянием  до  объекта.  Формула  </a:t>
            </a:r>
            <a:r>
              <a:rPr lang="ru-RU" sz="1600" dirty="0" err="1"/>
              <a:t>Погсона</a:t>
            </a:r>
            <a:r>
              <a:rPr lang="ru-RU" sz="1600" dirty="0"/>
              <a:t>.  Изменение  видимой  яркости </a:t>
            </a:r>
            <a:r>
              <a:rPr lang="ru-RU" sz="1600" dirty="0" smtClean="0"/>
              <a:t>планет </a:t>
            </a:r>
            <a:r>
              <a:rPr lang="ru-RU" sz="1600" dirty="0"/>
              <a:t>и комет при их движении по орбите. Альбедо планет.</a:t>
            </a:r>
          </a:p>
          <a:p>
            <a:r>
              <a:rPr lang="ru-RU" sz="1600" b="1" dirty="0"/>
              <a:t>4.6. Звезды, общие понятия. </a:t>
            </a:r>
          </a:p>
          <a:p>
            <a:pPr marL="0" indent="0">
              <a:buNone/>
            </a:pPr>
            <a:r>
              <a:rPr lang="ru-RU" sz="1600" i="1" dirty="0"/>
              <a:t>Муниципальный  этап:  </a:t>
            </a:r>
            <a:r>
              <a:rPr lang="ru-RU" sz="1600" dirty="0"/>
              <a:t>Основные  характеристики  звезд:  температура,  радиус,  масса  и </a:t>
            </a:r>
            <a:r>
              <a:rPr lang="ru-RU" sz="1600" dirty="0" smtClean="0"/>
              <a:t> светимость</a:t>
            </a:r>
            <a:r>
              <a:rPr lang="ru-RU" sz="1600" dirty="0"/>
              <a:t>. Закон излучения абсолютно черного тела (закон Стефана-Больцмана). Понятие </a:t>
            </a:r>
            <a:r>
              <a:rPr lang="ru-RU" sz="1600" dirty="0" smtClean="0"/>
              <a:t>эффективной </a:t>
            </a:r>
            <a:r>
              <a:rPr lang="ru-RU" sz="1600" dirty="0"/>
              <a:t>температуры. </a:t>
            </a:r>
          </a:p>
          <a:p>
            <a:r>
              <a:rPr lang="ru-RU" sz="1600" b="1" dirty="0"/>
              <a:t>4.7. Движение звезд в пространстве.</a:t>
            </a:r>
          </a:p>
          <a:p>
            <a:pPr marL="0" indent="0">
              <a:buNone/>
            </a:pPr>
            <a:r>
              <a:rPr lang="ru-RU" sz="1600" i="1" dirty="0"/>
              <a:t>Муниципальный  этап:  </a:t>
            </a:r>
            <a:r>
              <a:rPr lang="ru-RU" sz="1600" dirty="0"/>
              <a:t>Тангенциальная  скорость  и  собственное  движение  звезд. </a:t>
            </a:r>
            <a:r>
              <a:rPr lang="ru-RU" sz="1600" dirty="0" smtClean="0"/>
              <a:t>Пространственное </a:t>
            </a:r>
            <a:r>
              <a:rPr lang="ru-RU" sz="1600" dirty="0"/>
              <a:t>движение Солнца и звезд, апекс. </a:t>
            </a:r>
          </a:p>
          <a:p>
            <a:pPr marL="0" indent="0">
              <a:buNone/>
            </a:pPr>
            <a:r>
              <a:rPr lang="ru-RU" sz="1600" i="1" dirty="0"/>
              <a:t>Региональный этап: </a:t>
            </a:r>
            <a:r>
              <a:rPr lang="ru-RU" sz="1600" dirty="0"/>
              <a:t>Эффект Доплера. Лучевая скорость звезд и принципы ее измерения. </a:t>
            </a:r>
          </a:p>
          <a:p>
            <a:r>
              <a:rPr lang="ru-RU" sz="1600" b="1" dirty="0"/>
              <a:t>4.8. Двойные и переменные звезды. </a:t>
            </a:r>
          </a:p>
          <a:p>
            <a:pPr marL="0" indent="0">
              <a:buNone/>
            </a:pPr>
            <a:r>
              <a:rPr lang="ru-RU" sz="1600" i="1" dirty="0" smtClean="0"/>
              <a:t>Муниципальный </a:t>
            </a:r>
            <a:r>
              <a:rPr lang="ru-RU" sz="1600" i="1" dirty="0"/>
              <a:t>этап:  </a:t>
            </a:r>
            <a:r>
              <a:rPr lang="ru-RU" sz="1600" dirty="0" err="1"/>
              <a:t>Затменные</a:t>
            </a:r>
            <a:r>
              <a:rPr lang="ru-RU" sz="1600" dirty="0"/>
              <a:t> переменные звезды. Определение масс и размеров звезд </a:t>
            </a:r>
            <a:r>
              <a:rPr lang="ru-RU" sz="1600" dirty="0" smtClean="0"/>
              <a:t>в двойных </a:t>
            </a:r>
            <a:r>
              <a:rPr lang="ru-RU" sz="1600" dirty="0"/>
              <a:t>системах.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</a:t>
            </a:r>
            <a:r>
              <a:rPr lang="ru-RU" sz="1600" dirty="0"/>
              <a:t> Классификация  двойных:  визуальные,  астрометрические,  </a:t>
            </a:r>
            <a:r>
              <a:rPr lang="ru-RU" sz="1600" dirty="0" err="1"/>
              <a:t>затменные</a:t>
            </a:r>
            <a:r>
              <a:rPr lang="ru-RU" sz="1600" dirty="0"/>
              <a:t> </a:t>
            </a:r>
            <a:r>
              <a:rPr lang="ru-RU" sz="1600" dirty="0" smtClean="0"/>
              <a:t> переменные</a:t>
            </a:r>
            <a:r>
              <a:rPr lang="ru-RU" sz="1600" dirty="0"/>
              <a:t>.  Кривые  блеска  и  кривые  вращения  в  двойных  системах.  Пульсирующие </a:t>
            </a:r>
            <a:r>
              <a:rPr lang="ru-RU" sz="1600" dirty="0" smtClean="0"/>
              <a:t>переменные  </a:t>
            </a:r>
            <a:r>
              <a:rPr lang="ru-RU" sz="1600" dirty="0"/>
              <a:t>звезды,  их  типы.  Зависимость  «период-светимость»  для  цефеид. </a:t>
            </a:r>
            <a:r>
              <a:rPr lang="ru-RU" sz="1600" dirty="0" smtClean="0"/>
              <a:t>Долгопериодические </a:t>
            </a:r>
            <a:r>
              <a:rPr lang="ru-RU" sz="1600" dirty="0"/>
              <a:t>переменные звезды. Новые звезды. Внесолнечные планеты, методы их </a:t>
            </a:r>
            <a:r>
              <a:rPr lang="ru-RU" sz="1600" dirty="0" smtClean="0"/>
              <a:t>обнаружения</a:t>
            </a:r>
            <a:r>
              <a:rPr lang="ru-RU" sz="1600" dirty="0"/>
              <a:t>. Характеристики их орбит, "зона обитаемости". </a:t>
            </a:r>
          </a:p>
        </p:txBody>
      </p:sp>
    </p:spTree>
    <p:extLst>
      <p:ext uri="{BB962C8B-B14F-4D97-AF65-F5344CB8AC3E}">
        <p14:creationId xmlns:p14="http://schemas.microsoft.com/office/powerpoint/2010/main" val="6554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для 9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525963"/>
          </a:xfrm>
        </p:spPr>
        <p:txBody>
          <a:bodyPr>
            <a:noAutofit/>
          </a:bodyPr>
          <a:lstStyle/>
          <a:p>
            <a:r>
              <a:rPr lang="ru-RU" sz="1600" b="1" dirty="0"/>
              <a:t>4.9. Рассеянные и шаровые звездные скопления.</a:t>
            </a:r>
          </a:p>
          <a:p>
            <a:pPr marL="0" indent="0">
              <a:buNone/>
            </a:pPr>
            <a:r>
              <a:rPr lang="ru-RU" sz="1600" i="1" dirty="0"/>
              <a:t>Региональный этап:</a:t>
            </a:r>
            <a:r>
              <a:rPr lang="ru-RU" sz="1600" dirty="0"/>
              <a:t> Возраст, физические свойства скоплений и особенности входящих в них </a:t>
            </a:r>
            <a:r>
              <a:rPr lang="ru-RU" sz="1600" dirty="0" smtClean="0"/>
              <a:t>звезд</a:t>
            </a:r>
            <a:r>
              <a:rPr lang="ru-RU" sz="1600" dirty="0"/>
              <a:t>. Основные различия между рассеянными и шаровыми скоплениями. Движения звезд, </a:t>
            </a:r>
            <a:r>
              <a:rPr lang="ru-RU" sz="1600" dirty="0" smtClean="0"/>
              <a:t>входящих  </a:t>
            </a:r>
            <a:r>
              <a:rPr lang="ru-RU" sz="1600" dirty="0"/>
              <a:t>в  скопление.  Метод  «группового  параллакса»  определения  расстояния  до </a:t>
            </a:r>
            <a:r>
              <a:rPr lang="ru-RU" sz="1600" dirty="0" smtClean="0"/>
              <a:t>скопления</a:t>
            </a:r>
            <a:r>
              <a:rPr lang="ru-RU" sz="1600" dirty="0"/>
              <a:t>.</a:t>
            </a:r>
          </a:p>
          <a:p>
            <a:r>
              <a:rPr lang="ru-RU" sz="1600" b="1" dirty="0"/>
              <a:t>4.10. Солнце. </a:t>
            </a:r>
          </a:p>
          <a:p>
            <a:pPr marL="0" indent="0">
              <a:buNone/>
            </a:pPr>
            <a:r>
              <a:rPr lang="ru-RU" sz="1600" i="1" dirty="0"/>
              <a:t>Все  этапы:  </a:t>
            </a:r>
            <a:r>
              <a:rPr lang="ru-RU" sz="1600" dirty="0"/>
              <a:t>Основные  характеристики  Солнца  (вращение,  химический  состав).  Солнечные </a:t>
            </a:r>
            <a:r>
              <a:rPr lang="ru-RU" sz="1600" dirty="0" smtClean="0"/>
              <a:t>пятна</a:t>
            </a:r>
            <a:r>
              <a:rPr lang="ru-RU" sz="1600" dirty="0"/>
              <a:t>, циклы солнечной активности,  Активные образования в атмосфере Солнца. Солнечная </a:t>
            </a:r>
            <a:r>
              <a:rPr lang="ru-RU" sz="1600" dirty="0" smtClean="0"/>
              <a:t>постоянная</a:t>
            </a:r>
            <a:r>
              <a:rPr lang="ru-RU" sz="1600" dirty="0"/>
              <a:t>. Числа Вольфа. Состав атмосферы солнца.</a:t>
            </a:r>
          </a:p>
          <a:p>
            <a:pPr marL="0" indent="0">
              <a:buNone/>
            </a:pPr>
            <a:r>
              <a:rPr lang="ru-RU" sz="1600" i="1" dirty="0"/>
              <a:t>Муниципальный этап</a:t>
            </a:r>
            <a:r>
              <a:rPr lang="ru-RU" sz="1600" dirty="0"/>
              <a:t>:  Магнитные поля на Солнце. </a:t>
            </a:r>
            <a:r>
              <a:rPr lang="ru-RU" sz="1600" dirty="0" err="1"/>
              <a:t>Гелиосфера</a:t>
            </a:r>
            <a:r>
              <a:rPr lang="ru-RU" sz="1600" dirty="0"/>
              <a:t>. Магнитосфера. Солнечный </a:t>
            </a:r>
            <a:r>
              <a:rPr lang="ru-RU" sz="1600" dirty="0" smtClean="0"/>
              <a:t>ветер</a:t>
            </a:r>
            <a:r>
              <a:rPr lang="ru-RU" sz="1600" dirty="0"/>
              <a:t>. </a:t>
            </a:r>
            <a:r>
              <a:rPr lang="ru-RU" sz="1600" dirty="0" smtClean="0"/>
              <a:t>Региональный  </a:t>
            </a:r>
            <a:r>
              <a:rPr lang="ru-RU" sz="1600" dirty="0"/>
              <a:t>этап:  Механизм  </a:t>
            </a:r>
            <a:r>
              <a:rPr lang="ru-RU" sz="1600" dirty="0" err="1"/>
              <a:t>энерговыделения</a:t>
            </a:r>
            <a:r>
              <a:rPr lang="ru-RU" sz="1600" dirty="0"/>
              <a:t>  Солнца.  Внутреннее  строение  Солнца. </a:t>
            </a:r>
            <a:r>
              <a:rPr lang="ru-RU" sz="1600" dirty="0" smtClean="0"/>
              <a:t>Солнечные </a:t>
            </a:r>
            <a:r>
              <a:rPr lang="ru-RU" sz="1600" dirty="0"/>
              <a:t>нейтрино.</a:t>
            </a:r>
          </a:p>
          <a:p>
            <a:r>
              <a:rPr lang="ru-RU" sz="1600" b="1" dirty="0"/>
              <a:t>4.11. Телескопы, проницающая способность, приемники излучения. </a:t>
            </a:r>
          </a:p>
          <a:p>
            <a:pPr marL="0" indent="0">
              <a:buNone/>
            </a:pPr>
            <a:r>
              <a:rPr lang="ru-RU" sz="1600" i="1" dirty="0"/>
              <a:t>Муниципальный  этап</a:t>
            </a:r>
            <a:r>
              <a:rPr lang="ru-RU" sz="1600" dirty="0"/>
              <a:t>:  Проницающая  способность  телескопа,  поверхностная  яркость </a:t>
            </a:r>
            <a:r>
              <a:rPr lang="ru-RU" sz="1600" dirty="0" smtClean="0"/>
              <a:t>протяженных </a:t>
            </a:r>
            <a:r>
              <a:rPr lang="ru-RU" sz="1600" dirty="0"/>
              <a:t>объектов при наблюдении в телескоп.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Современные  приемники  излучения:  </a:t>
            </a:r>
            <a:r>
              <a:rPr lang="ru-RU" sz="1600" dirty="0" err="1"/>
              <a:t>Фотоумножители</a:t>
            </a:r>
            <a:r>
              <a:rPr lang="ru-RU" sz="1600" dirty="0"/>
              <a:t>,  ПЗС-матрицы. </a:t>
            </a:r>
            <a:r>
              <a:rPr lang="ru-RU" sz="1600" dirty="0" smtClean="0"/>
              <a:t>Аберрации  </a:t>
            </a:r>
            <a:r>
              <a:rPr lang="ru-RU" sz="1600" dirty="0"/>
              <a:t>оптики.  Оптические  схемы  современных  телескопов.  Космические  телескопы, </a:t>
            </a:r>
            <a:r>
              <a:rPr lang="ru-RU" sz="1600" dirty="0" smtClean="0"/>
              <a:t>интерферометры</a:t>
            </a:r>
            <a:r>
              <a:rPr lang="ru-RU" sz="1600" dirty="0"/>
              <a:t>.</a:t>
            </a:r>
          </a:p>
          <a:p>
            <a:r>
              <a:rPr lang="ru-RU" sz="1600" b="1" dirty="0"/>
              <a:t>4.12. Строение и типы галактик.</a:t>
            </a:r>
          </a:p>
          <a:p>
            <a:pPr marL="0" indent="0">
              <a:buNone/>
            </a:pPr>
            <a:r>
              <a:rPr lang="ru-RU" sz="1600" i="1" dirty="0"/>
              <a:t>Школьный этап</a:t>
            </a:r>
            <a:r>
              <a:rPr lang="ru-RU" sz="1600" dirty="0"/>
              <a:t>: Морфологические типы галактик. Классификация Хаббла. </a:t>
            </a:r>
          </a:p>
          <a:p>
            <a:pPr marL="0" indent="0">
              <a:buNone/>
            </a:pPr>
            <a:r>
              <a:rPr lang="ru-RU" sz="1600" i="1" dirty="0"/>
              <a:t>Региональный этап:  </a:t>
            </a:r>
            <a:r>
              <a:rPr lang="ru-RU" sz="1600" dirty="0"/>
              <a:t>Активные ядра галактик (классификация, наблюдательные проявления </a:t>
            </a:r>
            <a:r>
              <a:rPr lang="ru-RU" sz="1600" dirty="0" smtClean="0"/>
              <a:t>и  </a:t>
            </a:r>
            <a:r>
              <a:rPr lang="ru-RU" sz="1600" dirty="0"/>
              <a:t>физические  механизмы).  Происхождение  и  эволюция  галактик.  Кривые  вращения </a:t>
            </a:r>
            <a:r>
              <a:rPr lang="ru-RU" sz="1600" dirty="0" smtClean="0"/>
              <a:t>галактических </a:t>
            </a:r>
            <a:r>
              <a:rPr lang="ru-RU" sz="1600" dirty="0"/>
              <a:t>дисков. Темная материя в галактиках. Сверхмассивные черные дыры и оценка </a:t>
            </a:r>
            <a:r>
              <a:rPr lang="ru-RU" sz="1600" dirty="0" smtClean="0"/>
              <a:t>их </a:t>
            </a:r>
            <a:r>
              <a:rPr lang="ru-RU" sz="1600" dirty="0"/>
              <a:t>массы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14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для 9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b="1" dirty="0"/>
              <a:t>4.13. Основы космологии.</a:t>
            </a:r>
          </a:p>
          <a:p>
            <a:pPr marL="0" indent="0">
              <a:buNone/>
            </a:pPr>
            <a:r>
              <a:rPr lang="ru-RU" sz="1600" i="1" dirty="0"/>
              <a:t>Региональный этап:  </a:t>
            </a:r>
            <a:r>
              <a:rPr lang="ru-RU" sz="1600" dirty="0"/>
              <a:t>Крупномасштабная структура Вселенной. Скопления и сверхскопления галактик. Гравитационное </a:t>
            </a:r>
            <a:r>
              <a:rPr lang="ru-RU" sz="1600" dirty="0" err="1"/>
              <a:t>линзирование</a:t>
            </a:r>
            <a:r>
              <a:rPr lang="ru-RU" sz="1600" dirty="0"/>
              <a:t> (качественно</a:t>
            </a:r>
            <a:r>
              <a:rPr lang="ru-RU" sz="1600" dirty="0" smtClean="0"/>
              <a:t>).</a:t>
            </a:r>
            <a:endParaRPr lang="ru-RU" sz="1600" b="1" dirty="0" smtClean="0"/>
          </a:p>
          <a:p>
            <a:r>
              <a:rPr lang="ru-RU" sz="1600" b="1" dirty="0" smtClean="0"/>
              <a:t>4.14</a:t>
            </a:r>
            <a:r>
              <a:rPr lang="ru-RU" sz="1600" b="1" dirty="0"/>
              <a:t>. Неоптическая астрономия.</a:t>
            </a:r>
          </a:p>
          <a:p>
            <a:pPr marL="0" indent="0">
              <a:buNone/>
            </a:pPr>
            <a:r>
              <a:rPr lang="ru-RU" sz="1600" i="1" dirty="0"/>
              <a:t>Школьный  этап</a:t>
            </a:r>
            <a:r>
              <a:rPr lang="ru-RU" sz="1600" dirty="0"/>
              <a:t>:  Космические  лучи  (состав,  энергия,  происхождение).  Нейтрино. </a:t>
            </a:r>
            <a:r>
              <a:rPr lang="ru-RU" sz="1600" dirty="0" smtClean="0"/>
              <a:t>Гравитационные </a:t>
            </a:r>
            <a:r>
              <a:rPr lang="ru-RU" sz="1600" dirty="0"/>
              <a:t>волны. Механизмы излучения.</a:t>
            </a:r>
          </a:p>
          <a:p>
            <a:r>
              <a:rPr lang="ru-RU" sz="1600" b="1" dirty="0"/>
              <a:t>4.15. Общие сведения из физики.</a:t>
            </a:r>
          </a:p>
          <a:p>
            <a:pPr marL="0" indent="0">
              <a:buNone/>
            </a:pPr>
            <a:r>
              <a:rPr lang="ru-RU" sz="1600" i="1" dirty="0"/>
              <a:t>Региональный этап:</a:t>
            </a:r>
            <a:r>
              <a:rPr lang="ru-RU" sz="1600" dirty="0"/>
              <a:t>  Теорема </a:t>
            </a:r>
            <a:r>
              <a:rPr lang="ru-RU" sz="1600" dirty="0" err="1"/>
              <a:t>вириала</a:t>
            </a:r>
            <a:r>
              <a:rPr lang="ru-RU" sz="1600" dirty="0"/>
              <a:t>. Связь массы и энергии. Строение ядра атома, дефект </a:t>
            </a:r>
            <a:r>
              <a:rPr lang="ru-RU" sz="1600" dirty="0" smtClean="0"/>
              <a:t>масс </a:t>
            </a:r>
            <a:r>
              <a:rPr lang="ru-RU" sz="1600" dirty="0"/>
              <a:t>и энергия связи. Выделение энергии при термоядерных реакциях. Уравнения ядерных </a:t>
            </a:r>
            <a:r>
              <a:rPr lang="ru-RU" sz="1600" dirty="0" smtClean="0"/>
              <a:t>реакций  </a:t>
            </a:r>
            <a:r>
              <a:rPr lang="ru-RU" sz="1600" dirty="0"/>
              <a:t>(общие  принципы),  радиоактивность.  Основные  свойства  элементарных  частиц </a:t>
            </a:r>
            <a:r>
              <a:rPr lang="ru-RU" sz="1600" dirty="0" smtClean="0"/>
              <a:t>(</a:t>
            </a:r>
            <a:r>
              <a:rPr lang="ru-RU" sz="1600" dirty="0"/>
              <a:t>электрон, протон, нейтрон, фотон, нейтрино). Антивещество.</a:t>
            </a:r>
          </a:p>
          <a:p>
            <a:r>
              <a:rPr lang="ru-RU" sz="1600" b="1" dirty="0"/>
              <a:t>4.16. Общие сведения из математики.</a:t>
            </a:r>
          </a:p>
          <a:p>
            <a:pPr marL="0" indent="0">
              <a:buNone/>
            </a:pPr>
            <a:r>
              <a:rPr lang="ru-RU" sz="1600" i="1" dirty="0"/>
              <a:t>Школьный этап: </a:t>
            </a:r>
            <a:r>
              <a:rPr lang="ru-RU" sz="1600" dirty="0"/>
              <a:t>Экспонента, натуральные и десятичные логарифмы, вещественные степени. </a:t>
            </a:r>
            <a:r>
              <a:rPr lang="ru-RU" sz="1600" dirty="0" smtClean="0"/>
              <a:t>Формулы </a:t>
            </a:r>
            <a:r>
              <a:rPr lang="ru-RU" sz="1600" dirty="0"/>
              <a:t>приближенных вычислений. 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Иррациональные  уравнения.  Метод  простой  итерации.  Оценка </a:t>
            </a:r>
            <a:r>
              <a:rPr lang="ru-RU" sz="1600" dirty="0" smtClean="0"/>
              <a:t>погрешностей</a:t>
            </a:r>
            <a:r>
              <a:rPr lang="ru-RU" sz="1600" dirty="0"/>
              <a:t>.  Число  значащих  цифр.  Линейная  аппроксимация  (графически).  Площади  и </a:t>
            </a:r>
            <a:r>
              <a:rPr lang="ru-RU" sz="1600" dirty="0" smtClean="0"/>
              <a:t>объемы </a:t>
            </a:r>
            <a:r>
              <a:rPr lang="ru-RU" sz="1600" dirty="0"/>
              <a:t>простейших геометрических фигур: эллипс, цилиндр, шар, шаровой сегмент, конус, </a:t>
            </a:r>
            <a:r>
              <a:rPr lang="ru-RU" sz="1600" dirty="0" smtClean="0"/>
              <a:t>эллипсоид  </a:t>
            </a:r>
            <a:r>
              <a:rPr lang="ru-RU" sz="1600" dirty="0"/>
              <a:t>(только  объем).  Уравнения  плоскости,  эллипса  и  сферы.  Геометрический  смысл </a:t>
            </a:r>
            <a:r>
              <a:rPr lang="ru-RU" sz="1600" dirty="0" smtClean="0"/>
              <a:t>коэффициентов  </a:t>
            </a:r>
            <a:r>
              <a:rPr lang="ru-RU" sz="1600" dirty="0"/>
              <a:t>уравнений.  Телесный  угол.  Системы  координат  на  плоскости  и  в </a:t>
            </a:r>
            <a:r>
              <a:rPr lang="ru-RU" sz="1600" dirty="0" smtClean="0"/>
              <a:t>пространстве  </a:t>
            </a:r>
            <a:r>
              <a:rPr lang="ru-RU" sz="1600" dirty="0"/>
              <a:t>(прямоугольная,  полярная,  сферическая).  Конические  сечения:  круг,  эллипс, </a:t>
            </a:r>
            <a:r>
              <a:rPr lang="ru-RU" sz="1600" dirty="0" smtClean="0"/>
              <a:t>парабола</a:t>
            </a:r>
            <a:r>
              <a:rPr lang="ru-RU" sz="1600" dirty="0"/>
              <a:t>, гипербола. Основные свойства. Уравнение эллипса в полярных координатах.</a:t>
            </a:r>
          </a:p>
        </p:txBody>
      </p:sp>
    </p:spTree>
    <p:extLst>
      <p:ext uri="{BB962C8B-B14F-4D97-AF65-F5344CB8AC3E}">
        <p14:creationId xmlns:p14="http://schemas.microsoft.com/office/powerpoint/2010/main" val="4127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для </a:t>
            </a:r>
            <a:r>
              <a:rPr lang="ru-RU" dirty="0" smtClean="0">
                <a:solidFill>
                  <a:srgbClr val="FF0000"/>
                </a:solidFill>
              </a:rPr>
              <a:t>10 </a:t>
            </a:r>
            <a:r>
              <a:rPr lang="ru-RU" dirty="0">
                <a:solidFill>
                  <a:srgbClr val="FF0000"/>
                </a:solidFill>
              </a:rPr>
              <a:t>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b="1" dirty="0"/>
              <a:t>5.1. Движение в поле тяжести нескольких тел.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Приливное  воздействие.  Сфера  Хилла,  полость  </a:t>
            </a:r>
            <a:r>
              <a:rPr lang="ru-RU" sz="1600" dirty="0" err="1"/>
              <a:t>Роша</a:t>
            </a:r>
            <a:r>
              <a:rPr lang="ru-RU" sz="1600" dirty="0"/>
              <a:t>.  Основы  теории </a:t>
            </a:r>
            <a:r>
              <a:rPr lang="ru-RU" sz="1600" dirty="0" smtClean="0"/>
              <a:t>возмущенного </a:t>
            </a:r>
            <a:r>
              <a:rPr lang="ru-RU" sz="1600" dirty="0"/>
              <a:t>движения, точки либрации.</a:t>
            </a:r>
          </a:p>
          <a:p>
            <a:r>
              <a:rPr lang="ru-RU" sz="1600" b="1" dirty="0"/>
              <a:t>5.2. Сферические координаты.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Параллактический  треугольник  и  преобразование  сферических </a:t>
            </a:r>
            <a:r>
              <a:rPr lang="ru-RU" sz="1600" dirty="0" smtClean="0"/>
              <a:t>координат</a:t>
            </a:r>
            <a:r>
              <a:rPr lang="ru-RU" sz="1600" dirty="0"/>
              <a:t>. Вычисление моментов времени и азимутов восхода и захода светил.</a:t>
            </a:r>
          </a:p>
          <a:p>
            <a:r>
              <a:rPr lang="ru-RU" sz="1600" b="1" dirty="0"/>
              <a:t>5.3. Основы спектроскопии.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</a:t>
            </a:r>
            <a:r>
              <a:rPr lang="ru-RU" sz="1600" dirty="0"/>
              <a:t>  понятие  спектра.  Интенсивность,  спектральная  плотность  излучения. </a:t>
            </a:r>
            <a:r>
              <a:rPr lang="ru-RU" sz="1600" dirty="0" smtClean="0"/>
              <a:t>Ангстрем</a:t>
            </a:r>
            <a:r>
              <a:rPr lang="ru-RU" sz="1600" dirty="0"/>
              <a:t>.  Закон  смещения  Вина.  Многоцветная  фотометрия,  представление  о </a:t>
            </a:r>
            <a:r>
              <a:rPr lang="ru-RU" sz="1600" dirty="0" smtClean="0"/>
              <a:t>фотометрической  </a:t>
            </a:r>
            <a:r>
              <a:rPr lang="ru-RU" sz="1600" dirty="0"/>
              <a:t>системе  UBVR,  показатели  цвета.  Спектр  атома  водорода  и </a:t>
            </a:r>
            <a:r>
              <a:rPr lang="ru-RU" sz="1600" dirty="0" smtClean="0"/>
              <a:t>водородоподобных  </a:t>
            </a:r>
            <a:r>
              <a:rPr lang="ru-RU" sz="1600" dirty="0"/>
              <a:t>ионов.  Квантовые  и  волновые  свойства  света.  Поглощение,  рассеяние, </a:t>
            </a:r>
            <a:r>
              <a:rPr lang="ru-RU" sz="1600" dirty="0" smtClean="0"/>
              <a:t>испускание  </a:t>
            </a:r>
            <a:r>
              <a:rPr lang="ru-RU" sz="1600" dirty="0"/>
              <a:t>электромагнитного  излучения.  Линейчатый  и  непрерывный  спектры.  Спектры </a:t>
            </a:r>
            <a:r>
              <a:rPr lang="ru-RU" sz="1600" dirty="0" smtClean="0"/>
              <a:t>различных  </a:t>
            </a:r>
            <a:r>
              <a:rPr lang="ru-RU" sz="1600" dirty="0"/>
              <a:t>астрономических  объектов.  Спектр  разреженного  газа  (солнечной  короны, </a:t>
            </a:r>
            <a:r>
              <a:rPr lang="ru-RU" sz="1600" dirty="0" smtClean="0"/>
              <a:t>планетарных </a:t>
            </a:r>
            <a:r>
              <a:rPr lang="ru-RU" sz="1600" dirty="0"/>
              <a:t>и  диффузных  туманностей,  полярных  сияний).  Профиль  спектральной  линии.</a:t>
            </a:r>
          </a:p>
          <a:p>
            <a:r>
              <a:rPr lang="ru-RU" sz="1600" b="1" dirty="0"/>
              <a:t>5.4. Влияние земной атмосферы на наблюдаемые характеристики звезд.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Атмосферная  рефракция,  ее  зависимость  от  температуры,  давления  и </a:t>
            </a:r>
            <a:r>
              <a:rPr lang="ru-RU" sz="1600" dirty="0" smtClean="0"/>
              <a:t>длины  </a:t>
            </a:r>
            <a:r>
              <a:rPr lang="ru-RU" sz="1600" dirty="0"/>
              <a:t>волны,  "зеленый  луч".  Поглощение  и  рассеяние  света  в  атмосфере,  закон  </a:t>
            </a:r>
            <a:r>
              <a:rPr lang="ru-RU" sz="1600" dirty="0" err="1"/>
              <a:t>Бугера</a:t>
            </a:r>
            <a:r>
              <a:rPr lang="ru-RU" sz="1600" dirty="0"/>
              <a:t>. </a:t>
            </a:r>
            <a:r>
              <a:rPr lang="ru-RU" sz="1600" dirty="0" smtClean="0"/>
              <a:t>Определение  </a:t>
            </a:r>
            <a:r>
              <a:rPr lang="ru-RU" sz="1600" dirty="0"/>
              <a:t>внеатмосферных  звездных  величин  звезд.  Понятие  оптической  толщины,  ее </a:t>
            </a:r>
            <a:r>
              <a:rPr lang="ru-RU" sz="1600" dirty="0" smtClean="0"/>
              <a:t>связь </a:t>
            </a:r>
            <a:r>
              <a:rPr lang="ru-RU" sz="1600" dirty="0"/>
              <a:t>с длиной пути луча в среде. Теллурические спектральные линии.</a:t>
            </a:r>
          </a:p>
        </p:txBody>
      </p:sp>
    </p:spTree>
    <p:extLst>
      <p:ext uri="{BB962C8B-B14F-4D97-AF65-F5344CB8AC3E}">
        <p14:creationId xmlns:p14="http://schemas.microsoft.com/office/powerpoint/2010/main" val="32154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для 10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669979"/>
          </a:xfrm>
        </p:spPr>
        <p:txBody>
          <a:bodyPr>
            <a:noAutofit/>
          </a:bodyPr>
          <a:lstStyle/>
          <a:p>
            <a:r>
              <a:rPr lang="ru-RU" sz="1600" b="1" dirty="0"/>
              <a:t>5.5. Классификация звезд с учетом их спектральных характеристик. </a:t>
            </a:r>
          </a:p>
          <a:p>
            <a:pPr marL="0" indent="0">
              <a:buNone/>
            </a:pPr>
            <a:r>
              <a:rPr lang="ru-RU" sz="1600" i="1" dirty="0"/>
              <a:t>Школьный  этап: </a:t>
            </a:r>
            <a:r>
              <a:rPr lang="ru-RU" sz="1600" dirty="0"/>
              <a:t> Спектральная  классификация  звезд.  Диаграмма  «цвет-светимость» </a:t>
            </a:r>
            <a:r>
              <a:rPr lang="ru-RU" sz="1600" dirty="0" smtClean="0"/>
              <a:t>(</a:t>
            </a:r>
            <a:r>
              <a:rPr lang="ru-RU" sz="1600" dirty="0" err="1"/>
              <a:t>Герцшпрунга</a:t>
            </a:r>
            <a:r>
              <a:rPr lang="ru-RU" sz="1600" dirty="0"/>
              <a:t>-Рассела),  «спектр-светимость»  для  разных  групп  звезд,  рассеянных  и  шаровых </a:t>
            </a:r>
            <a:r>
              <a:rPr lang="ru-RU" sz="1600" dirty="0" smtClean="0"/>
              <a:t>звездных </a:t>
            </a:r>
            <a:r>
              <a:rPr lang="ru-RU" sz="1600" dirty="0"/>
              <a:t>скоплений. Звезды главной последовательности, гиганты, сверхгиганты. 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Соотношение  «масса-светимость»  для  звезд  главной </a:t>
            </a:r>
            <a:r>
              <a:rPr lang="ru-RU" sz="1600" dirty="0" smtClean="0"/>
              <a:t>последовательности</a:t>
            </a:r>
            <a:r>
              <a:rPr lang="ru-RU" sz="1600" dirty="0"/>
              <a:t>.</a:t>
            </a:r>
          </a:p>
          <a:p>
            <a:r>
              <a:rPr lang="ru-RU" sz="1600" b="1" dirty="0"/>
              <a:t>5.6. Эволюция звезд.</a:t>
            </a:r>
          </a:p>
          <a:p>
            <a:pPr marL="0" indent="0">
              <a:buNone/>
            </a:pPr>
            <a:r>
              <a:rPr lang="ru-RU" sz="1600" i="1" dirty="0"/>
              <a:t>Школьный  этап: </a:t>
            </a:r>
            <a:r>
              <a:rPr lang="ru-RU" sz="1600" dirty="0"/>
              <a:t> Эволюция  звезд  различной  массы  и  их  перемещение  по  диаграмме </a:t>
            </a:r>
            <a:r>
              <a:rPr lang="ru-RU" sz="1600" dirty="0" err="1" smtClean="0"/>
              <a:t>Герцшпрунга</a:t>
            </a:r>
            <a:r>
              <a:rPr lang="ru-RU" sz="1600" dirty="0" smtClean="0"/>
              <a:t>-Рассела</a:t>
            </a:r>
            <a:r>
              <a:rPr lang="ru-RU" sz="1600" dirty="0"/>
              <a:t>. Эволюция звездных скоплений. 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 err="1"/>
              <a:t>Нуклеосинтез</a:t>
            </a:r>
            <a:r>
              <a:rPr lang="ru-RU" sz="1600" dirty="0"/>
              <a:t>  в  недрах  звезд  различных  типов  и  при  взрыве </a:t>
            </a:r>
            <a:r>
              <a:rPr lang="ru-RU" sz="1600" dirty="0" smtClean="0"/>
              <a:t>сверхновых</a:t>
            </a:r>
            <a:r>
              <a:rPr lang="ru-RU" sz="1600" dirty="0"/>
              <a:t>. Равновесие звезд. Перенос энергии в звезде. Звездные атмосферы и их спектры. </a:t>
            </a:r>
            <a:r>
              <a:rPr lang="ru-RU" sz="1600" dirty="0" smtClean="0"/>
              <a:t>Временные  </a:t>
            </a:r>
            <a:r>
              <a:rPr lang="ru-RU" sz="1600" dirty="0"/>
              <a:t>шкалы  эволюции  звезд  (ядерная,  тепловая,  динамическая).  Образование  звезд. </a:t>
            </a:r>
            <a:r>
              <a:rPr lang="ru-RU" sz="1600" dirty="0" err="1" smtClean="0"/>
              <a:t>Джинсовская</a:t>
            </a:r>
            <a:r>
              <a:rPr lang="ru-RU" sz="1600" dirty="0" smtClean="0"/>
              <a:t> </a:t>
            </a:r>
            <a:r>
              <a:rPr lang="ru-RU" sz="1600" dirty="0"/>
              <a:t>масса. Конечные стадии эволюции звезд: белые карлики, нейтронные звезды, </a:t>
            </a:r>
            <a:r>
              <a:rPr lang="ru-RU" sz="1600" dirty="0" smtClean="0"/>
              <a:t>черные  </a:t>
            </a:r>
            <a:r>
              <a:rPr lang="ru-RU" sz="1600" dirty="0"/>
              <a:t>дыры.  Предел  </a:t>
            </a:r>
            <a:r>
              <a:rPr lang="ru-RU" sz="1600" dirty="0" err="1"/>
              <a:t>Чандрасекара</a:t>
            </a:r>
            <a:r>
              <a:rPr lang="ru-RU" sz="1600" dirty="0"/>
              <a:t>.  </a:t>
            </a:r>
            <a:r>
              <a:rPr lang="ru-RU" sz="1600" dirty="0" smtClean="0"/>
              <a:t>гравитационный  </a:t>
            </a:r>
            <a:r>
              <a:rPr lang="ru-RU" sz="1600" dirty="0"/>
              <a:t>радиус.  Пульсары.  Планетарные </a:t>
            </a:r>
            <a:r>
              <a:rPr lang="ru-RU" sz="1600" dirty="0" smtClean="0"/>
              <a:t>туманности</a:t>
            </a:r>
            <a:r>
              <a:rPr lang="ru-RU" sz="1600" dirty="0"/>
              <a:t>. Сверхновые звезды: типы, механизмы и основные характеристики. Сверхновые </a:t>
            </a:r>
            <a:r>
              <a:rPr lang="ru-RU" sz="1600" dirty="0" smtClean="0"/>
              <a:t>типа </a:t>
            </a:r>
            <a:r>
              <a:rPr lang="ru-RU" sz="1600" dirty="0" err="1"/>
              <a:t>Ia</a:t>
            </a:r>
            <a:r>
              <a:rPr lang="ru-RU" sz="1600" dirty="0"/>
              <a:t>. Остатки и расширяющиеся оболочки сверхновых. Сферическая и д исковая </a:t>
            </a:r>
            <a:r>
              <a:rPr lang="ru-RU" sz="1600" dirty="0" err="1"/>
              <a:t>аккреция</a:t>
            </a:r>
            <a:r>
              <a:rPr lang="ru-RU" sz="1600" dirty="0"/>
              <a:t>. </a:t>
            </a:r>
            <a:r>
              <a:rPr lang="ru-RU" sz="1600" dirty="0" smtClean="0"/>
              <a:t>Предел </a:t>
            </a:r>
            <a:r>
              <a:rPr lang="ru-RU" sz="1600" dirty="0"/>
              <a:t>светимости Эддингтона.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82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для 10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5.7. Межзвездная среда.</a:t>
            </a:r>
          </a:p>
          <a:p>
            <a:pPr marL="0" indent="0">
              <a:buNone/>
            </a:pPr>
            <a:r>
              <a:rPr lang="ru-RU" sz="1600" i="1" dirty="0"/>
              <a:t>Школьный  этап:  </a:t>
            </a:r>
            <a:r>
              <a:rPr lang="ru-RU" sz="1600" dirty="0"/>
              <a:t>Представление  о  распределении  газа  и  пыли  в  пространстве.  Плотность, температура  и  химический  состав  межзвездной  среды.  Горячий  газ  и  холодные молекулярные облака. Газовые и диффузные туманности.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</a:t>
            </a:r>
            <a:r>
              <a:rPr lang="ru-RU" sz="1600" dirty="0"/>
              <a:t> Зависимость  межзвездного  поглощения  от  длины  волны  и  влияние на звездные величины и цвет звезд, оптическая толщина. Связь избытка цвета с поглощением в полосе V.</a:t>
            </a:r>
            <a:endParaRPr lang="ru-RU" sz="1600" b="1" dirty="0" smtClean="0"/>
          </a:p>
          <a:p>
            <a:r>
              <a:rPr lang="ru-RU" sz="1600" b="1" dirty="0" smtClean="0"/>
              <a:t>5.8</a:t>
            </a:r>
            <a:r>
              <a:rPr lang="ru-RU" sz="1600" b="1" dirty="0"/>
              <a:t>. Общие сведения из физики.</a:t>
            </a:r>
          </a:p>
          <a:p>
            <a:pPr marL="0" indent="0">
              <a:buNone/>
            </a:pPr>
            <a:r>
              <a:rPr lang="ru-RU" sz="1600" i="1" dirty="0"/>
              <a:t>Школьный этап:  </a:t>
            </a:r>
            <a:r>
              <a:rPr lang="ru-RU" sz="1600" dirty="0"/>
              <a:t>Газовые законы. Температура, тепловая энергия газа, концентрация частиц </a:t>
            </a:r>
            <a:r>
              <a:rPr lang="ru-RU" sz="1600" dirty="0" smtClean="0"/>
              <a:t>и  </a:t>
            </a:r>
            <a:r>
              <a:rPr lang="ru-RU" sz="1600" dirty="0"/>
              <a:t>давление.  Термодинамическое  равновесие.  Идеальный  газ.  Связь  скорости  молекул  и </a:t>
            </a:r>
            <a:r>
              <a:rPr lang="ru-RU" sz="1600" dirty="0" smtClean="0"/>
              <a:t>температуры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Длина  свободного  пробега  и  частота  столкновений.  Средняя </a:t>
            </a:r>
            <a:r>
              <a:rPr lang="ru-RU" sz="1600" dirty="0" err="1" smtClean="0"/>
              <a:t>квадратическая</a:t>
            </a:r>
            <a:r>
              <a:rPr lang="ru-RU" sz="1600" dirty="0" smtClean="0"/>
              <a:t>  </a:t>
            </a:r>
            <a:r>
              <a:rPr lang="ru-RU" sz="1600" dirty="0"/>
              <a:t>скорость  молекул  газа.  Барометрическая  формула.  Плазма.  Процессы </a:t>
            </a:r>
            <a:r>
              <a:rPr lang="ru-RU" sz="1600" dirty="0" smtClean="0"/>
              <a:t>ионизации </a:t>
            </a:r>
            <a:r>
              <a:rPr lang="ru-RU" sz="1600" dirty="0"/>
              <a:t>и рекомбинации. Вырожденный газ.</a:t>
            </a:r>
          </a:p>
          <a:p>
            <a:r>
              <a:rPr lang="ru-RU" sz="1600" b="1" dirty="0"/>
              <a:t>5.9. Общие сведения из математики.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Метод  наименьших  квадратов.  Непрерывные  распределения,  их </a:t>
            </a:r>
            <a:r>
              <a:rPr lang="ru-RU" sz="1600" dirty="0" smtClean="0"/>
              <a:t>простейшие  </a:t>
            </a:r>
            <a:r>
              <a:rPr lang="ru-RU" sz="1600" dirty="0"/>
              <a:t>параметры.  Дифференцирование  и  его  геометрический  смысл.  Сферическая </a:t>
            </a:r>
            <a:r>
              <a:rPr lang="ru-RU" sz="1600" dirty="0" smtClean="0"/>
              <a:t>тригонометрия </a:t>
            </a:r>
            <a:r>
              <a:rPr lang="ru-RU" sz="1600" dirty="0"/>
              <a:t>(сферические теоремы синусов и косинусов).</a:t>
            </a:r>
          </a:p>
        </p:txBody>
      </p:sp>
    </p:spTree>
    <p:extLst>
      <p:ext uri="{BB962C8B-B14F-4D97-AF65-F5344CB8AC3E}">
        <p14:creationId xmlns:p14="http://schemas.microsoft.com/office/powerpoint/2010/main" val="5620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ВСЕРОССИЙСКАЯ ОЛИМПИАДА ШКОЛЬНИКОВ ПО АСТРОНОМИИ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Школьный  и  муниципальный  этапы  проводятся  в  строгом  соответствии  с  Порядком </a:t>
            </a:r>
            <a:r>
              <a:rPr lang="ru-RU" dirty="0" smtClean="0"/>
              <a:t>проведения </a:t>
            </a:r>
            <a:r>
              <a:rPr lang="ru-RU" dirty="0"/>
              <a:t>Всероссийской олимпиады школьников, утвержденным  приказом Министерства </a:t>
            </a:r>
            <a:r>
              <a:rPr lang="ru-RU" dirty="0" smtClean="0"/>
              <a:t>образования  </a:t>
            </a:r>
            <a:r>
              <a:rPr lang="ru-RU" dirty="0"/>
              <a:t>и  науки  Российской  Федерации  </a:t>
            </a:r>
            <a:endParaRPr lang="ru-RU" dirty="0" smtClean="0"/>
          </a:p>
          <a:p>
            <a:r>
              <a:rPr lang="ru-RU" dirty="0" smtClean="0"/>
              <a:t>№  </a:t>
            </a:r>
            <a:r>
              <a:rPr lang="ru-RU" dirty="0"/>
              <a:t>1252  от  18  ноября  2013  г.,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 </a:t>
            </a:r>
            <a:r>
              <a:rPr lang="ru-RU" dirty="0"/>
              <a:t>изменениями, </a:t>
            </a:r>
            <a:r>
              <a:rPr lang="ru-RU" dirty="0" smtClean="0"/>
              <a:t>утвержденными  </a:t>
            </a:r>
            <a:r>
              <a:rPr lang="ru-RU" dirty="0"/>
              <a:t>Приказами  Министерства  образования  и  науки  Российской  </a:t>
            </a:r>
            <a:r>
              <a:rPr lang="ru-RU" dirty="0" smtClean="0"/>
              <a:t>Федерации </a:t>
            </a:r>
          </a:p>
          <a:p>
            <a:r>
              <a:rPr lang="ru-RU" dirty="0" smtClean="0"/>
              <a:t>№</a:t>
            </a:r>
            <a:r>
              <a:rPr lang="ru-RU" dirty="0"/>
              <a:t>249 от 17 марта 2015 г., </a:t>
            </a:r>
            <a:endParaRPr lang="ru-RU" dirty="0" smtClean="0"/>
          </a:p>
          <a:p>
            <a:r>
              <a:rPr lang="ru-RU" dirty="0" smtClean="0"/>
              <a:t>№</a:t>
            </a:r>
            <a:r>
              <a:rPr lang="ru-RU" dirty="0"/>
              <a:t>1488 от 17 декабря 2015 г. и </a:t>
            </a:r>
            <a:endParaRPr lang="ru-RU" dirty="0" smtClean="0"/>
          </a:p>
          <a:p>
            <a:r>
              <a:rPr lang="ru-RU" dirty="0" smtClean="0"/>
              <a:t>№</a:t>
            </a:r>
            <a:r>
              <a:rPr lang="ru-RU" dirty="0"/>
              <a:t>1435 от 17 ноября 2016 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По  любым  вопросам,  связанным  с </a:t>
            </a:r>
          </a:p>
          <a:p>
            <a:pPr marL="0" indent="0">
              <a:buNone/>
            </a:pPr>
            <a:r>
              <a:rPr lang="ru-RU" dirty="0"/>
              <a:t>данными  этапами,  можно  обратиться  по  электронной  почте  к  председателю  Центральной </a:t>
            </a:r>
          </a:p>
          <a:p>
            <a:pPr marL="0" indent="0">
              <a:buNone/>
            </a:pPr>
            <a:r>
              <a:rPr lang="ru-RU" dirty="0"/>
              <a:t>предметно-методической  комиссии  </a:t>
            </a:r>
            <a:r>
              <a:rPr lang="ru-RU" dirty="0" err="1">
                <a:solidFill>
                  <a:srgbClr val="FF0000"/>
                </a:solidFill>
              </a:rPr>
              <a:t>Угольникову</a:t>
            </a:r>
            <a:r>
              <a:rPr lang="ru-RU" dirty="0">
                <a:solidFill>
                  <a:srgbClr val="FF0000"/>
                </a:solidFill>
              </a:rPr>
              <a:t>  Олегу  Станиславовичу  по  адресу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ougolnikov@gmail.com, тел. (916)-391-73-00.</a:t>
            </a:r>
          </a:p>
        </p:txBody>
      </p:sp>
    </p:spTree>
    <p:extLst>
      <p:ext uri="{BB962C8B-B14F-4D97-AF65-F5344CB8AC3E}">
        <p14:creationId xmlns:p14="http://schemas.microsoft.com/office/powerpoint/2010/main" val="1355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для </a:t>
            </a:r>
            <a:r>
              <a:rPr lang="ru-RU" dirty="0" smtClean="0">
                <a:solidFill>
                  <a:srgbClr val="FF0000"/>
                </a:solidFill>
              </a:rPr>
              <a:t>11 </a:t>
            </a:r>
            <a:r>
              <a:rPr lang="ru-RU" dirty="0">
                <a:solidFill>
                  <a:srgbClr val="FF0000"/>
                </a:solidFill>
              </a:rPr>
              <a:t>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6.1. Небесная механика.</a:t>
            </a:r>
          </a:p>
          <a:p>
            <a:pPr marL="0" indent="0">
              <a:buNone/>
            </a:pPr>
            <a:r>
              <a:rPr lang="ru-RU" sz="1600" i="1" dirty="0"/>
              <a:t>Региональный этап: </a:t>
            </a:r>
            <a:r>
              <a:rPr lang="ru-RU" sz="1600" dirty="0"/>
              <a:t>Движение тел с переменной массой. Уравнение Циолковского.</a:t>
            </a:r>
          </a:p>
          <a:p>
            <a:r>
              <a:rPr lang="ru-RU" sz="1600" b="1" dirty="0"/>
              <a:t>6.2. Свойства излучения.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</a:t>
            </a:r>
            <a:r>
              <a:rPr lang="ru-RU" sz="1600" dirty="0"/>
              <a:t>  Поляризация  излучения.  Давление  света.  Формула  Планка. </a:t>
            </a:r>
            <a:r>
              <a:rPr lang="ru-RU" sz="1600" dirty="0" smtClean="0"/>
              <a:t>Приближения  </a:t>
            </a:r>
            <a:r>
              <a:rPr lang="ru-RU" sz="1600" dirty="0"/>
              <a:t>Рэлея-Джинса  и  Вина.  Яркостная  температура.  </a:t>
            </a:r>
            <a:r>
              <a:rPr lang="ru-RU" sz="1600" dirty="0" err="1"/>
              <a:t>Мазерное</a:t>
            </a:r>
            <a:r>
              <a:rPr lang="ru-RU" sz="1600" dirty="0"/>
              <a:t>  излучение. </a:t>
            </a:r>
            <a:r>
              <a:rPr lang="ru-RU" sz="1600" dirty="0" smtClean="0"/>
              <a:t>Синхротронное </a:t>
            </a:r>
            <a:r>
              <a:rPr lang="ru-RU" sz="1600" dirty="0"/>
              <a:t>излучение. Мера дисперсии и эффект Фарадея в межзвездной среде. </a:t>
            </a:r>
          </a:p>
          <a:p>
            <a:r>
              <a:rPr lang="ru-RU" sz="1600" b="1" dirty="0"/>
              <a:t>6.3. Галактика и галактики. </a:t>
            </a:r>
            <a:endParaRPr lang="ru-RU" sz="1600" dirty="0"/>
          </a:p>
          <a:p>
            <a:pPr marL="0" indent="0">
              <a:buNone/>
            </a:pPr>
            <a:r>
              <a:rPr lang="ru-RU" sz="1600" i="1" dirty="0"/>
              <a:t>Школьный  этап:</a:t>
            </a:r>
            <a:r>
              <a:rPr lang="ru-RU" sz="1600" dirty="0"/>
              <a:t>  Фотометрические  и  спектральные  свойства  галактик  разных типов.  Типы </a:t>
            </a:r>
            <a:r>
              <a:rPr lang="ru-RU" sz="1600" dirty="0" smtClean="0"/>
              <a:t>населения </a:t>
            </a:r>
            <a:r>
              <a:rPr lang="ru-RU" sz="1600" dirty="0"/>
              <a:t>звезд в галактиках. Функция светимости звезд. Начальная функция масс.</a:t>
            </a:r>
          </a:p>
          <a:p>
            <a:pPr marL="0" indent="0">
              <a:buNone/>
            </a:pPr>
            <a:r>
              <a:rPr lang="ru-RU" sz="1600" i="1" dirty="0"/>
              <a:t>Региональный этап: </a:t>
            </a:r>
            <a:r>
              <a:rPr lang="ru-RU" sz="1600" dirty="0"/>
              <a:t>Соотношения </a:t>
            </a:r>
            <a:r>
              <a:rPr lang="ru-RU" sz="1600" dirty="0" err="1"/>
              <a:t>Талли</a:t>
            </a:r>
            <a:r>
              <a:rPr lang="ru-RU" sz="1600" dirty="0"/>
              <a:t>-Фишера и Фабер-Джексона.</a:t>
            </a:r>
          </a:p>
          <a:p>
            <a:r>
              <a:rPr lang="ru-RU" sz="1600" b="1" dirty="0"/>
              <a:t>6.4. Космология.</a:t>
            </a:r>
          </a:p>
          <a:p>
            <a:pPr marL="0" indent="0">
              <a:buNone/>
            </a:pPr>
            <a:r>
              <a:rPr lang="ru-RU" sz="1600" i="1" dirty="0"/>
              <a:t>Школьный этап: </a:t>
            </a:r>
            <a:r>
              <a:rPr lang="ru-RU" sz="1600" dirty="0"/>
              <a:t>Закон Хаббла, космологическое красное смещение.  Реликтовое излучение, </a:t>
            </a:r>
            <a:r>
              <a:rPr lang="ru-RU" sz="1600" dirty="0" smtClean="0"/>
              <a:t>его </a:t>
            </a:r>
            <a:r>
              <a:rPr lang="ru-RU" sz="1600" dirty="0"/>
              <a:t>спектр и флуктуации яркости.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</a:t>
            </a:r>
            <a:r>
              <a:rPr lang="ru-RU" sz="1600" dirty="0"/>
              <a:t> Большой  взрыв.  Инфляционная  теория.  Первичный  </a:t>
            </a:r>
            <a:r>
              <a:rPr lang="ru-RU" sz="1600" dirty="0" err="1"/>
              <a:t>нуклеосинтез</a:t>
            </a:r>
            <a:r>
              <a:rPr lang="ru-RU" sz="1600" dirty="0"/>
              <a:t>. </a:t>
            </a:r>
            <a:r>
              <a:rPr lang="ru-RU" sz="1600" dirty="0" smtClean="0"/>
              <a:t>Первичная </a:t>
            </a:r>
            <a:r>
              <a:rPr lang="ru-RU" sz="1600" dirty="0"/>
              <a:t>рекомбинация. Расширение Вселенной. Прошлое и будущее Вселенной. Модель </a:t>
            </a:r>
            <a:r>
              <a:rPr lang="ru-RU" sz="1600" dirty="0" smtClean="0"/>
              <a:t>однородной  </a:t>
            </a:r>
            <a:r>
              <a:rPr lang="ru-RU" sz="1600" dirty="0"/>
              <a:t>изотропной  Вселенной  Фридмана.  Альтернативные  модели  Вселенной. </a:t>
            </a:r>
            <a:r>
              <a:rPr lang="ru-RU" sz="1600" dirty="0" smtClean="0"/>
              <a:t>Барионное </a:t>
            </a:r>
            <a:r>
              <a:rPr lang="ru-RU" sz="1600" dirty="0"/>
              <a:t>вещество, темная материя и темная энергия. Критическая плотность Вселенной. </a:t>
            </a:r>
            <a:r>
              <a:rPr lang="ru-RU" sz="1600" dirty="0" smtClean="0"/>
              <a:t>Масштабный </a:t>
            </a:r>
            <a:r>
              <a:rPr lang="ru-RU" sz="1600" dirty="0"/>
              <a:t>фактор. Угломерное и фотометрическое расстояния. Рост неоднородностей во </a:t>
            </a:r>
            <a:r>
              <a:rPr lang="ru-RU" sz="1600" dirty="0" smtClean="0"/>
              <a:t>Вселенной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0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для 11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6.5. Общие сведения из физики. 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Специальная  теория  </a:t>
            </a:r>
            <a:r>
              <a:rPr lang="ru-RU" sz="1600" dirty="0" smtClean="0"/>
              <a:t>относительности</a:t>
            </a:r>
            <a:r>
              <a:rPr lang="ru-RU" sz="1600" dirty="0"/>
              <a:t>.  Преобразования  Лоренца. </a:t>
            </a:r>
            <a:r>
              <a:rPr lang="ru-RU" sz="1600" dirty="0" err="1" smtClean="0"/>
              <a:t>Лоренцево</a:t>
            </a:r>
            <a:r>
              <a:rPr lang="ru-RU" sz="1600" dirty="0" smtClean="0"/>
              <a:t>  </a:t>
            </a:r>
            <a:r>
              <a:rPr lang="ru-RU" sz="1600" dirty="0"/>
              <a:t>сокращение  и  релятивистское  замедление  времени.  Релятивистский  эффект </a:t>
            </a:r>
            <a:r>
              <a:rPr lang="ru-RU" sz="1600" dirty="0" smtClean="0"/>
              <a:t>Доплера</a:t>
            </a:r>
            <a:r>
              <a:rPr lang="ru-RU" sz="1600" dirty="0"/>
              <a:t>. Гравитационное красное смещение.</a:t>
            </a:r>
          </a:p>
          <a:p>
            <a:r>
              <a:rPr lang="ru-RU" sz="1600" b="1" dirty="0"/>
              <a:t>6.6. Общие сведения из математики.</a:t>
            </a:r>
          </a:p>
          <a:p>
            <a:pPr marL="0" indent="0">
              <a:buNone/>
            </a:pPr>
            <a:r>
              <a:rPr lang="ru-RU" sz="1600" i="1" dirty="0"/>
              <a:t>Региональный  этап:  </a:t>
            </a:r>
            <a:r>
              <a:rPr lang="ru-RU" sz="1600" dirty="0"/>
              <a:t>Интегрирование  и  его  геометрический  смысл.  Формула  Ньютона-Лейбница. Простейшие дифференциальные уравнения в задачах по физике и астрономии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78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Справочные данные, разрешённые к решению задач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00808"/>
            <a:ext cx="6600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0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225"/>
            <a:ext cx="58578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67056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057275"/>
            <a:ext cx="68770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723900"/>
            <a:ext cx="65627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2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089"/>
            <a:ext cx="9167305" cy="474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6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9663"/>
            <a:ext cx="8892480" cy="437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789"/>
            <a:ext cx="6840759" cy="67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652588"/>
            <a:ext cx="71342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5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 соответствии  с  Порядком  проведения  Всероссийской  олимпиады,  школьный  этап </a:t>
            </a:r>
            <a:r>
              <a:rPr lang="ru-RU" dirty="0" smtClean="0"/>
              <a:t>олимпиады </a:t>
            </a:r>
            <a:r>
              <a:rPr lang="ru-RU" dirty="0"/>
              <a:t>проводится на базе учреждений общего образования в период с </a:t>
            </a:r>
            <a:r>
              <a:rPr lang="ru-RU" dirty="0">
                <a:solidFill>
                  <a:srgbClr val="FF0000"/>
                </a:solidFill>
              </a:rPr>
              <a:t>1 сентября по  </a:t>
            </a:r>
            <a:r>
              <a:rPr lang="ru-RU" dirty="0" smtClean="0">
                <a:solidFill>
                  <a:srgbClr val="FF0000"/>
                </a:solidFill>
              </a:rPr>
              <a:t>1 ноября  2018  </a:t>
            </a:r>
            <a:r>
              <a:rPr lang="ru-RU" dirty="0">
                <a:solidFill>
                  <a:srgbClr val="FF0000"/>
                </a:solidFill>
              </a:rPr>
              <a:t>года. 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Данный  </a:t>
            </a:r>
            <a:r>
              <a:rPr lang="ru-RU" dirty="0"/>
              <a:t>этап  проводится  в  один  аудиторный  тур  в  течение  одного  дня, </a:t>
            </a:r>
            <a:r>
              <a:rPr lang="ru-RU" dirty="0" smtClean="0"/>
              <a:t>общего  </a:t>
            </a:r>
            <a:r>
              <a:rPr lang="ru-RU" dirty="0"/>
              <a:t>для  всех  образовательных  учреждений,  подчиненных  органу  местного </a:t>
            </a:r>
            <a:r>
              <a:rPr lang="ru-RU" dirty="0" smtClean="0"/>
              <a:t>самоуправления</a:t>
            </a:r>
            <a:r>
              <a:rPr lang="ru-RU" dirty="0"/>
              <a:t>,  осуществляющему  управление  в  сфере  образования.  </a:t>
            </a:r>
            <a:endParaRPr lang="ru-RU" dirty="0" smtClean="0"/>
          </a:p>
          <a:p>
            <a:r>
              <a:rPr lang="ru-RU" dirty="0" smtClean="0"/>
              <a:t>К  </a:t>
            </a:r>
            <a:r>
              <a:rPr lang="ru-RU" dirty="0"/>
              <a:t>участию  в  этапе </a:t>
            </a:r>
            <a:r>
              <a:rPr lang="ru-RU" dirty="0" smtClean="0"/>
              <a:t>допускаются </a:t>
            </a:r>
            <a:r>
              <a:rPr lang="ru-RU" dirty="0"/>
              <a:t>все желающие, проходящие обучение в данном образовательном учреждении в </a:t>
            </a:r>
            <a:r>
              <a:rPr lang="ru-RU" dirty="0" smtClean="0">
                <a:solidFill>
                  <a:srgbClr val="FF0000"/>
                </a:solidFill>
              </a:rPr>
              <a:t>5-11  </a:t>
            </a:r>
            <a:r>
              <a:rPr lang="ru-RU" dirty="0">
                <a:solidFill>
                  <a:srgbClr val="FF0000"/>
                </a:solidFill>
              </a:rPr>
              <a:t>классах.</a:t>
            </a:r>
            <a:r>
              <a:rPr lang="ru-RU" dirty="0"/>
              <a:t>  Любое  ограничение  списка  участников  по  каким-либо  критериям </a:t>
            </a:r>
            <a:r>
              <a:rPr lang="ru-RU" dirty="0" smtClean="0"/>
              <a:t>(</a:t>
            </a:r>
            <a:r>
              <a:rPr lang="ru-RU" dirty="0"/>
              <a:t>успеваемость по различным предметам, результаты выступления на олимпиадах прошлого </a:t>
            </a:r>
            <a:r>
              <a:rPr lang="ru-RU" dirty="0" smtClean="0"/>
              <a:t>года  </a:t>
            </a:r>
            <a:r>
              <a:rPr lang="ru-RU" dirty="0"/>
              <a:t>и  т.д.)  является  нарушением  Порядка  проведения  Всероссийской 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36279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ПРИМЕРЫ ЗАДАНИЙ ШКОЛЬНОГО И МУНИЦИПАЛЬНОГО ЭТАПА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№ 1. (</a:t>
            </a:r>
            <a:r>
              <a:rPr lang="ru-RU" sz="1600" dirty="0"/>
              <a:t>Класс: 5-11 , тема: 1.1 – звездное небо, категория – 1) </a:t>
            </a:r>
          </a:p>
          <a:p>
            <a:pPr marL="0" indent="0">
              <a:buNone/>
            </a:pPr>
            <a:r>
              <a:rPr lang="ru-RU" sz="1600" b="1" i="1" dirty="0"/>
              <a:t>Условие:</a:t>
            </a:r>
            <a:r>
              <a:rPr lang="ru-RU" sz="1600" b="1" dirty="0"/>
              <a:t>  Юный  астроном  на  Земле  наблюдает  Луну  в  созвездии  Овна.  В  тот  же  момент </a:t>
            </a:r>
            <a:r>
              <a:rPr lang="ru-RU" sz="1600" b="1" dirty="0" smtClean="0"/>
              <a:t>времени  </a:t>
            </a:r>
            <a:r>
              <a:rPr lang="ru-RU" sz="1600" b="1" dirty="0"/>
              <a:t>астронавт,   находящийся  на  Луне,  смотрит  на  Землю.  Звезды  какого  созвездия </a:t>
            </a:r>
            <a:r>
              <a:rPr lang="ru-RU" sz="1600" b="1" dirty="0" smtClean="0"/>
              <a:t>окружают </a:t>
            </a:r>
            <a:r>
              <a:rPr lang="ru-RU" sz="1600" b="1" dirty="0"/>
              <a:t>Землю для астронавта? Ответ обоснуйте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i="1" dirty="0"/>
              <a:t>Решение:</a:t>
            </a:r>
            <a:r>
              <a:rPr lang="ru-RU" sz="1600" dirty="0"/>
              <a:t>  Юный  астроном  на  Земле  и  астронавт  на  Луне  смотрят  в  противоположные </a:t>
            </a:r>
            <a:r>
              <a:rPr lang="ru-RU" sz="1600" dirty="0" smtClean="0"/>
              <a:t>стороны</a:t>
            </a:r>
            <a:r>
              <a:rPr lang="ru-RU" sz="1600" dirty="0"/>
              <a:t>.  Следовательно,  астронавт  видит  Землю  в  созвездии,  противолежащем  на  небе </a:t>
            </a:r>
            <a:r>
              <a:rPr lang="ru-RU" sz="1600" dirty="0" smtClean="0"/>
              <a:t>Овну</a:t>
            </a:r>
            <a:r>
              <a:rPr lang="ru-RU" sz="1600" dirty="0"/>
              <a:t>. Это созвездие Весов.</a:t>
            </a:r>
          </a:p>
        </p:txBody>
      </p:sp>
      <p:pic>
        <p:nvPicPr>
          <p:cNvPr id="3074" name="Picture 2" descr="D:\МЕТОДИКА\Методика доки\Астрономия для КРИППО\Для Курсов астрономии\kart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60" y="1484784"/>
            <a:ext cx="504912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есяц 3"/>
          <p:cNvSpPr/>
          <p:nvPr/>
        </p:nvSpPr>
        <p:spPr>
          <a:xfrm>
            <a:off x="5508104" y="4797152"/>
            <a:ext cx="144016" cy="288032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652120" y="3212976"/>
            <a:ext cx="1656184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7020228" y="2575773"/>
            <a:ext cx="771490" cy="875765"/>
          </a:xfrm>
          <a:custGeom>
            <a:avLst/>
            <a:gdLst>
              <a:gd name="connsiteX0" fmla="*/ 76031 w 771490"/>
              <a:gd name="connsiteY0" fmla="*/ 631066 h 875765"/>
              <a:gd name="connsiteX1" fmla="*/ 76031 w 771490"/>
              <a:gd name="connsiteY1" fmla="*/ 631066 h 875765"/>
              <a:gd name="connsiteX2" fmla="*/ 24516 w 771490"/>
              <a:gd name="connsiteY2" fmla="*/ 528035 h 875765"/>
              <a:gd name="connsiteX3" fmla="*/ 24516 w 771490"/>
              <a:gd name="connsiteY3" fmla="*/ 115912 h 875765"/>
              <a:gd name="connsiteX4" fmla="*/ 76031 w 771490"/>
              <a:gd name="connsiteY4" fmla="*/ 38638 h 875765"/>
              <a:gd name="connsiteX5" fmla="*/ 243457 w 771490"/>
              <a:gd name="connsiteY5" fmla="*/ 12881 h 875765"/>
              <a:gd name="connsiteX6" fmla="*/ 282093 w 771490"/>
              <a:gd name="connsiteY6" fmla="*/ 2 h 875765"/>
              <a:gd name="connsiteX7" fmla="*/ 423761 w 771490"/>
              <a:gd name="connsiteY7" fmla="*/ 12881 h 875765"/>
              <a:gd name="connsiteX8" fmla="*/ 539671 w 771490"/>
              <a:gd name="connsiteY8" fmla="*/ 103033 h 875765"/>
              <a:gd name="connsiteX9" fmla="*/ 578307 w 771490"/>
              <a:gd name="connsiteY9" fmla="*/ 180306 h 875765"/>
              <a:gd name="connsiteX10" fmla="*/ 655580 w 771490"/>
              <a:gd name="connsiteY10" fmla="*/ 244700 h 875765"/>
              <a:gd name="connsiteX11" fmla="*/ 719975 w 771490"/>
              <a:gd name="connsiteY11" fmla="*/ 321973 h 875765"/>
              <a:gd name="connsiteX12" fmla="*/ 745733 w 771490"/>
              <a:gd name="connsiteY12" fmla="*/ 399247 h 875765"/>
              <a:gd name="connsiteX13" fmla="*/ 771490 w 771490"/>
              <a:gd name="connsiteY13" fmla="*/ 528035 h 875765"/>
              <a:gd name="connsiteX14" fmla="*/ 758611 w 771490"/>
              <a:gd name="connsiteY14" fmla="*/ 811371 h 875765"/>
              <a:gd name="connsiteX15" fmla="*/ 719975 w 771490"/>
              <a:gd name="connsiteY15" fmla="*/ 824250 h 875765"/>
              <a:gd name="connsiteX16" fmla="*/ 668459 w 771490"/>
              <a:gd name="connsiteY16" fmla="*/ 837128 h 875765"/>
              <a:gd name="connsiteX17" fmla="*/ 591186 w 771490"/>
              <a:gd name="connsiteY17" fmla="*/ 850007 h 875765"/>
              <a:gd name="connsiteX18" fmla="*/ 539671 w 771490"/>
              <a:gd name="connsiteY18" fmla="*/ 862886 h 875765"/>
              <a:gd name="connsiteX19" fmla="*/ 475276 w 771490"/>
              <a:gd name="connsiteY19" fmla="*/ 875765 h 875765"/>
              <a:gd name="connsiteX20" fmla="*/ 320730 w 771490"/>
              <a:gd name="connsiteY20" fmla="*/ 862886 h 875765"/>
              <a:gd name="connsiteX21" fmla="*/ 282093 w 771490"/>
              <a:gd name="connsiteY21" fmla="*/ 850007 h 875765"/>
              <a:gd name="connsiteX22" fmla="*/ 256335 w 771490"/>
              <a:gd name="connsiteY22" fmla="*/ 824250 h 875765"/>
              <a:gd name="connsiteX23" fmla="*/ 256335 w 771490"/>
              <a:gd name="connsiteY23" fmla="*/ 850007 h 87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1490" h="875765">
                <a:moveTo>
                  <a:pt x="76031" y="631066"/>
                </a:moveTo>
                <a:lnTo>
                  <a:pt x="76031" y="631066"/>
                </a:lnTo>
                <a:cubicBezTo>
                  <a:pt x="58859" y="596722"/>
                  <a:pt x="40405" y="562991"/>
                  <a:pt x="24516" y="528035"/>
                </a:cubicBezTo>
                <a:cubicBezTo>
                  <a:pt x="-28823" y="410689"/>
                  <a:pt x="20959" y="140814"/>
                  <a:pt x="24516" y="115912"/>
                </a:cubicBezTo>
                <a:cubicBezTo>
                  <a:pt x="28894" y="85266"/>
                  <a:pt x="45495" y="43727"/>
                  <a:pt x="76031" y="38638"/>
                </a:cubicBezTo>
                <a:cubicBezTo>
                  <a:pt x="183247" y="20768"/>
                  <a:pt x="127453" y="29452"/>
                  <a:pt x="243457" y="12881"/>
                </a:cubicBezTo>
                <a:cubicBezTo>
                  <a:pt x="256336" y="8588"/>
                  <a:pt x="268518" y="2"/>
                  <a:pt x="282093" y="2"/>
                </a:cubicBezTo>
                <a:cubicBezTo>
                  <a:pt x="329510" y="2"/>
                  <a:pt x="378270" y="-499"/>
                  <a:pt x="423761" y="12881"/>
                </a:cubicBezTo>
                <a:cubicBezTo>
                  <a:pt x="467408" y="25718"/>
                  <a:pt x="507845" y="71207"/>
                  <a:pt x="539671" y="103033"/>
                </a:cubicBezTo>
                <a:cubicBezTo>
                  <a:pt x="552578" y="141756"/>
                  <a:pt x="550567" y="147018"/>
                  <a:pt x="578307" y="180306"/>
                </a:cubicBezTo>
                <a:cubicBezTo>
                  <a:pt x="629612" y="241872"/>
                  <a:pt x="600325" y="198654"/>
                  <a:pt x="655580" y="244700"/>
                </a:cubicBezTo>
                <a:cubicBezTo>
                  <a:pt x="692766" y="275689"/>
                  <a:pt x="694648" y="283983"/>
                  <a:pt x="719975" y="321973"/>
                </a:cubicBezTo>
                <a:cubicBezTo>
                  <a:pt x="728561" y="347731"/>
                  <a:pt x="741893" y="372369"/>
                  <a:pt x="745733" y="399247"/>
                </a:cubicBezTo>
                <a:cubicBezTo>
                  <a:pt x="760531" y="502838"/>
                  <a:pt x="749011" y="460601"/>
                  <a:pt x="771490" y="528035"/>
                </a:cubicBezTo>
                <a:cubicBezTo>
                  <a:pt x="767197" y="622480"/>
                  <a:pt x="774810" y="718226"/>
                  <a:pt x="758611" y="811371"/>
                </a:cubicBezTo>
                <a:cubicBezTo>
                  <a:pt x="756285" y="824746"/>
                  <a:pt x="733028" y="820521"/>
                  <a:pt x="719975" y="824250"/>
                </a:cubicBezTo>
                <a:cubicBezTo>
                  <a:pt x="702956" y="829113"/>
                  <a:pt x="685816" y="833657"/>
                  <a:pt x="668459" y="837128"/>
                </a:cubicBezTo>
                <a:cubicBezTo>
                  <a:pt x="642853" y="842249"/>
                  <a:pt x="616792" y="844886"/>
                  <a:pt x="591186" y="850007"/>
                </a:cubicBezTo>
                <a:cubicBezTo>
                  <a:pt x="573830" y="853478"/>
                  <a:pt x="556950" y="859046"/>
                  <a:pt x="539671" y="862886"/>
                </a:cubicBezTo>
                <a:cubicBezTo>
                  <a:pt x="518302" y="867635"/>
                  <a:pt x="496741" y="871472"/>
                  <a:pt x="475276" y="875765"/>
                </a:cubicBezTo>
                <a:cubicBezTo>
                  <a:pt x="423761" y="871472"/>
                  <a:pt x="371970" y="869718"/>
                  <a:pt x="320730" y="862886"/>
                </a:cubicBezTo>
                <a:cubicBezTo>
                  <a:pt x="307273" y="861092"/>
                  <a:pt x="293734" y="856991"/>
                  <a:pt x="282093" y="850007"/>
                </a:cubicBezTo>
                <a:cubicBezTo>
                  <a:pt x="271681" y="843760"/>
                  <a:pt x="264921" y="832836"/>
                  <a:pt x="256335" y="824250"/>
                </a:cubicBezTo>
                <a:lnTo>
                  <a:pt x="256335" y="85000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№  2</a:t>
            </a:r>
            <a:r>
              <a:rPr lang="ru-RU" sz="1600" dirty="0"/>
              <a:t>.  (Класс  5-11,  темы:  1.1,  1.2  –  звездное  небо,  видимое  движение  Солнца  по  небу, </a:t>
            </a:r>
            <a:r>
              <a:rPr lang="ru-RU" sz="1600" dirty="0" smtClean="0"/>
              <a:t>категория </a:t>
            </a:r>
            <a:r>
              <a:rPr lang="ru-RU" sz="1600" dirty="0"/>
              <a:t>– 1)</a:t>
            </a:r>
          </a:p>
          <a:p>
            <a:pPr marL="0" indent="0">
              <a:buNone/>
            </a:pPr>
            <a:r>
              <a:rPr lang="ru-RU" sz="1600" b="1" i="1" dirty="0"/>
              <a:t>Условие:</a:t>
            </a:r>
            <a:r>
              <a:rPr lang="ru-RU" sz="1600" b="1" dirty="0"/>
              <a:t>  Козерог,  Весы,  Телец,  Орион,  Близнецы.  Найдите  лишнее  в  этом  списке  и </a:t>
            </a:r>
            <a:r>
              <a:rPr lang="ru-RU" sz="1600" b="1" dirty="0" smtClean="0"/>
              <a:t>объясните </a:t>
            </a:r>
            <a:r>
              <a:rPr lang="ru-RU" sz="1600" b="1" dirty="0"/>
              <a:t>свой выбор.</a:t>
            </a:r>
          </a:p>
          <a:p>
            <a:pPr marL="0" indent="0">
              <a:buNone/>
            </a:pPr>
            <a:r>
              <a:rPr lang="ru-RU" sz="1600" i="1" dirty="0"/>
              <a:t>Решение:</a:t>
            </a:r>
            <a:r>
              <a:rPr lang="ru-RU" sz="1600" dirty="0"/>
              <a:t>  Лишнее  –  Орион, т.к. это единственное созвездие из списка, которое не является </a:t>
            </a:r>
            <a:r>
              <a:rPr lang="ru-RU" sz="1600" dirty="0" smtClean="0"/>
              <a:t>зодиакальным.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№ </a:t>
            </a:r>
            <a:r>
              <a:rPr lang="ru-RU" sz="1600" b="1" dirty="0">
                <a:solidFill>
                  <a:srgbClr val="FF0000"/>
                </a:solidFill>
              </a:rPr>
              <a:t>3. </a:t>
            </a:r>
            <a:r>
              <a:rPr lang="ru-RU" sz="1600" dirty="0"/>
              <a:t>(Класс: 5-11 , тема: 1.3 - объекты Солнечной системы, категория – 1)</a:t>
            </a:r>
          </a:p>
          <a:p>
            <a:pPr marL="0" indent="0">
              <a:buNone/>
            </a:pPr>
            <a:r>
              <a:rPr lang="ru-RU" sz="1600" b="1" i="1" dirty="0"/>
              <a:t>Условие:</a:t>
            </a:r>
            <a:r>
              <a:rPr lang="ru-RU" sz="1600" b="1" dirty="0"/>
              <a:t>  Венера, Марс, Юпитер, Солнце, Нептун. Найдите лишний объект в этом списке и </a:t>
            </a:r>
          </a:p>
          <a:p>
            <a:pPr marL="0" indent="0">
              <a:buNone/>
            </a:pPr>
            <a:r>
              <a:rPr lang="ru-RU" sz="1600" b="1" dirty="0"/>
              <a:t>объясните свой выбор.</a:t>
            </a:r>
          </a:p>
          <a:p>
            <a:pPr marL="0" indent="0">
              <a:buNone/>
            </a:pPr>
            <a:r>
              <a:rPr lang="ru-RU" sz="1600" i="1" dirty="0"/>
              <a:t>Решение: </a:t>
            </a:r>
            <a:r>
              <a:rPr lang="ru-RU" sz="1600" dirty="0"/>
              <a:t>Лишний объект – </a:t>
            </a:r>
            <a:r>
              <a:rPr lang="ru-RU" sz="1600" dirty="0" smtClean="0"/>
              <a:t>Солнце</a:t>
            </a:r>
            <a:r>
              <a:rPr lang="ru-RU" sz="1600" dirty="0"/>
              <a:t>, т.к. это звезда, а остальные объекты – планеты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№ </a:t>
            </a:r>
            <a:r>
              <a:rPr lang="ru-RU" sz="1600" b="1" dirty="0">
                <a:solidFill>
                  <a:srgbClr val="FF0000"/>
                </a:solidFill>
              </a:rPr>
              <a:t>4. </a:t>
            </a:r>
            <a:r>
              <a:rPr lang="ru-RU" sz="1600" dirty="0"/>
              <a:t>(Класс: 5-11 , тема: 1.3 - объекты Солнечной системы, категория – 1)</a:t>
            </a:r>
          </a:p>
          <a:p>
            <a:pPr marL="0" indent="0">
              <a:buNone/>
            </a:pPr>
            <a:r>
              <a:rPr lang="ru-RU" sz="1600" b="1" i="1" dirty="0"/>
              <a:t>Условие:</a:t>
            </a:r>
            <a:r>
              <a:rPr lang="ru-RU" sz="1600" b="1" dirty="0"/>
              <a:t>  Ганимед, Луна, Каллисто, Ио, Европа. Найдите лишний объект в этом списке и </a:t>
            </a:r>
          </a:p>
          <a:p>
            <a:pPr marL="0" indent="0">
              <a:buNone/>
            </a:pPr>
            <a:r>
              <a:rPr lang="ru-RU" sz="1600" b="1" dirty="0"/>
              <a:t>объясните свой выбор.</a:t>
            </a:r>
          </a:p>
          <a:p>
            <a:pPr marL="0" indent="0">
              <a:buNone/>
            </a:pPr>
            <a:r>
              <a:rPr lang="ru-RU" sz="1600" i="1" dirty="0"/>
              <a:t>Решение: </a:t>
            </a:r>
            <a:r>
              <a:rPr lang="ru-RU" sz="1600" dirty="0"/>
              <a:t>Лишний объект – Луна, т.к. это спутник Земли, а остальные – спутники Юпитера.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№ </a:t>
            </a:r>
            <a:r>
              <a:rPr lang="ru-RU" sz="1600" b="1" dirty="0">
                <a:solidFill>
                  <a:srgbClr val="FF0000"/>
                </a:solidFill>
              </a:rPr>
              <a:t>5</a:t>
            </a:r>
            <a:r>
              <a:rPr lang="ru-RU" sz="1600" dirty="0"/>
              <a:t>. (Класс: 5-11 , тема: 1.3 - объекты Солнечной системы, категория – 1)</a:t>
            </a:r>
          </a:p>
          <a:p>
            <a:pPr marL="0" indent="0">
              <a:buNone/>
            </a:pPr>
            <a:r>
              <a:rPr lang="ru-RU" sz="1600" b="1" i="1" dirty="0"/>
              <a:t>Условие:</a:t>
            </a:r>
            <a:r>
              <a:rPr lang="ru-RU" sz="1600" b="1" dirty="0"/>
              <a:t> Перечислите все планеты-гиганты Солнечной системы.</a:t>
            </a:r>
          </a:p>
          <a:p>
            <a:pPr marL="0" indent="0">
              <a:buNone/>
            </a:pPr>
            <a:r>
              <a:rPr lang="ru-RU" sz="1600" i="1" dirty="0"/>
              <a:t>Решение: </a:t>
            </a:r>
            <a:r>
              <a:rPr lang="ru-RU" sz="1600" dirty="0"/>
              <a:t>Юпитер, Сатурн, Уран, Нептун.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№ </a:t>
            </a:r>
            <a:r>
              <a:rPr lang="ru-RU" sz="1600" b="1" dirty="0">
                <a:solidFill>
                  <a:srgbClr val="FF0000"/>
                </a:solidFill>
              </a:rPr>
              <a:t>6. </a:t>
            </a:r>
            <a:r>
              <a:rPr lang="ru-RU" sz="1600" dirty="0"/>
              <a:t>(Класс: 5-11 , тема: 1.3 - объекты Солнечной системы, категория – 1)</a:t>
            </a:r>
          </a:p>
          <a:p>
            <a:pPr marL="0" indent="0">
              <a:buNone/>
            </a:pPr>
            <a:r>
              <a:rPr lang="ru-RU" sz="1600" b="1" i="1" dirty="0"/>
              <a:t>Условие:</a:t>
            </a:r>
            <a:r>
              <a:rPr lang="ru-RU" sz="1600" b="1" dirty="0"/>
              <a:t> Перечислите все естественные спутники планет земной группы. </a:t>
            </a:r>
          </a:p>
          <a:p>
            <a:pPr marL="0" indent="0">
              <a:buNone/>
            </a:pPr>
            <a:r>
              <a:rPr lang="ru-RU" sz="1600" i="1" dirty="0" smtClean="0"/>
              <a:t>Решение</a:t>
            </a:r>
            <a:r>
              <a:rPr lang="ru-RU" sz="1600" i="1" dirty="0"/>
              <a:t>:</a:t>
            </a:r>
            <a:r>
              <a:rPr lang="ru-RU" sz="1600" dirty="0"/>
              <a:t>  Луна  –  спутник  Земли;  Фобос  и  </a:t>
            </a:r>
            <a:r>
              <a:rPr lang="ru-RU" sz="1600" dirty="0" err="1"/>
              <a:t>Деймос</a:t>
            </a:r>
            <a:r>
              <a:rPr lang="ru-RU" sz="1600" dirty="0"/>
              <a:t>  –  спутники  Марса.  Другие  планеты </a:t>
            </a:r>
          </a:p>
          <a:p>
            <a:pPr marL="0" indent="0">
              <a:buNone/>
            </a:pPr>
            <a:r>
              <a:rPr lang="ru-RU" sz="1600" dirty="0"/>
              <a:t>земной группы (Венера и Меркурий) естественных спутников не имеют.</a:t>
            </a:r>
          </a:p>
        </p:txBody>
      </p:sp>
    </p:spTree>
    <p:extLst>
      <p:ext uri="{BB962C8B-B14F-4D97-AF65-F5344CB8AC3E}">
        <p14:creationId xmlns:p14="http://schemas.microsoft.com/office/powerpoint/2010/main" val="30120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№ 7.</a:t>
            </a:r>
            <a:r>
              <a:rPr lang="ru-RU" sz="1600" dirty="0"/>
              <a:t> (Класс: 5-11 , тема: 1.3 - объекты Солнечной системы, категория – 1)</a:t>
            </a:r>
          </a:p>
          <a:p>
            <a:pPr marL="0" indent="0">
              <a:buNone/>
            </a:pPr>
            <a:r>
              <a:rPr lang="ru-RU" sz="1600" b="1" i="1" dirty="0"/>
              <a:t>Условие</a:t>
            </a:r>
            <a:r>
              <a:rPr lang="ru-RU" sz="1600" b="1" dirty="0"/>
              <a:t>:  Среднее  расстояние  от  Юпитера  до  Солнца  равно  778.5  млн  км.  Чему  равно </a:t>
            </a:r>
            <a:r>
              <a:rPr lang="ru-RU" sz="1600" b="1" dirty="0" smtClean="0"/>
              <a:t>расстояние </a:t>
            </a:r>
            <a:r>
              <a:rPr lang="ru-RU" sz="1600" b="1" dirty="0"/>
              <a:t>от Юпитера до Солнца в астрономических единицах (1 а.е.), если 1 а.е. = 150 млн </a:t>
            </a:r>
            <a:r>
              <a:rPr lang="ru-RU" sz="1600" b="1" dirty="0" smtClean="0"/>
              <a:t>км</a:t>
            </a:r>
            <a:r>
              <a:rPr lang="ru-RU" sz="1600" b="1" dirty="0"/>
              <a:t>?</a:t>
            </a:r>
          </a:p>
          <a:p>
            <a:pPr marL="0" indent="0">
              <a:buNone/>
            </a:pPr>
            <a:r>
              <a:rPr lang="ru-RU" sz="1600" i="1" dirty="0"/>
              <a:t>Решение:</a:t>
            </a:r>
            <a:r>
              <a:rPr lang="ru-RU" sz="1600" dirty="0"/>
              <a:t> В астрономических единицах расстояние будет равно L = 778.5/150 = 5.2 а.е.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№ 8. </a:t>
            </a:r>
            <a:r>
              <a:rPr lang="ru-RU" sz="1600" dirty="0"/>
              <a:t>(Класс: 5-11 , тема: 1.3 - объекты Солнечной системы, категория – 1)</a:t>
            </a:r>
          </a:p>
          <a:p>
            <a:pPr marL="0" indent="0">
              <a:buNone/>
            </a:pPr>
            <a:r>
              <a:rPr lang="ru-RU" sz="1600" b="1" i="1" dirty="0"/>
              <a:t>Условие</a:t>
            </a:r>
            <a:r>
              <a:rPr lang="ru-RU" sz="1600" b="1" dirty="0"/>
              <a:t>:  С  какой  планеты  Солнечной  системы  Земля  будет  выглядеть  ярче  в  максимуме </a:t>
            </a:r>
            <a:r>
              <a:rPr lang="ru-RU" sz="1600" b="1" dirty="0" smtClean="0"/>
              <a:t>блеска </a:t>
            </a:r>
            <a:r>
              <a:rPr lang="ru-RU" sz="1600" b="1" dirty="0"/>
              <a:t>– с Венеры или с Нептуна? Почему?</a:t>
            </a:r>
          </a:p>
          <a:p>
            <a:pPr marL="0" indent="0">
              <a:buNone/>
            </a:pPr>
            <a:r>
              <a:rPr lang="ru-RU" sz="1600" i="1" dirty="0"/>
              <a:t>Решение: </a:t>
            </a:r>
            <a:r>
              <a:rPr lang="ru-RU" sz="1600" dirty="0"/>
              <a:t>Земля будет ярче будет выглядеть с Венеры, т.к. Земля гораздо ближе к Венере.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№ 9.</a:t>
            </a:r>
            <a:r>
              <a:rPr lang="ru-RU" sz="1600" dirty="0"/>
              <a:t> (Класс: 5-11 , тема: 1.3 - объекты Солнечной системы, категория – 1)</a:t>
            </a:r>
          </a:p>
          <a:p>
            <a:pPr marL="0" indent="0">
              <a:buNone/>
            </a:pPr>
            <a:r>
              <a:rPr lang="ru-RU" sz="1600" b="1" i="1" dirty="0"/>
              <a:t>Условие:  </a:t>
            </a:r>
            <a:r>
              <a:rPr lang="ru-RU" sz="1600" b="1" dirty="0"/>
              <a:t>Планеты Нару и </a:t>
            </a:r>
            <a:r>
              <a:rPr lang="ru-RU" sz="1600" b="1" dirty="0" err="1"/>
              <a:t>Нутпен</a:t>
            </a:r>
            <a:r>
              <a:rPr lang="ru-RU" sz="1600" b="1" dirty="0"/>
              <a:t> вращаются вокруг звезды </a:t>
            </a:r>
            <a:r>
              <a:rPr lang="ru-RU" sz="1600" b="1" dirty="0" err="1"/>
              <a:t>Ецнлос</a:t>
            </a:r>
            <a:r>
              <a:rPr lang="ru-RU" sz="1600" b="1" dirty="0"/>
              <a:t> в одной плоскости по </a:t>
            </a:r>
            <a:r>
              <a:rPr lang="ru-RU" sz="1600" b="1" dirty="0" smtClean="0"/>
              <a:t>круговым  </a:t>
            </a:r>
            <a:r>
              <a:rPr lang="ru-RU" sz="1600" b="1" dirty="0"/>
              <a:t>орбитам.  Расстояние  от  </a:t>
            </a:r>
            <a:r>
              <a:rPr lang="ru-RU" sz="1600" b="1" dirty="0" err="1"/>
              <a:t>Ецнлоса</a:t>
            </a:r>
            <a:r>
              <a:rPr lang="ru-RU" sz="1600" b="1" dirty="0"/>
              <a:t>  до  Нару  –  20  астрономических  единиц,  от </a:t>
            </a:r>
            <a:r>
              <a:rPr lang="ru-RU" sz="1600" b="1" dirty="0" err="1" smtClean="0"/>
              <a:t>Ецнлоса</a:t>
            </a:r>
            <a:r>
              <a:rPr lang="ru-RU" sz="1600" b="1" dirty="0" smtClean="0"/>
              <a:t>  </a:t>
            </a:r>
            <a:r>
              <a:rPr lang="ru-RU" sz="1600" b="1" dirty="0"/>
              <a:t>до  </a:t>
            </a:r>
            <a:r>
              <a:rPr lang="ru-RU" sz="1600" b="1" dirty="0" err="1"/>
              <a:t>Нутпена</a:t>
            </a:r>
            <a:r>
              <a:rPr lang="ru-RU" sz="1600" b="1" dirty="0"/>
              <a:t>  –  30  астрономических  единиц.  Чему  равны  минимальное  и </a:t>
            </a:r>
            <a:r>
              <a:rPr lang="ru-RU" sz="1600" b="1" dirty="0" smtClean="0"/>
              <a:t>максимальное </a:t>
            </a:r>
            <a:r>
              <a:rPr lang="ru-RU" sz="1600" b="1" dirty="0"/>
              <a:t>расстояние от Нару до </a:t>
            </a:r>
            <a:r>
              <a:rPr lang="ru-RU" sz="1600" b="1" dirty="0" err="1"/>
              <a:t>Нутпена</a:t>
            </a:r>
            <a:r>
              <a:rPr lang="ru-RU" sz="1600" b="1" dirty="0"/>
              <a:t> в астрономических единицах?</a:t>
            </a:r>
          </a:p>
          <a:p>
            <a:pPr marL="0" indent="0">
              <a:buNone/>
            </a:pPr>
            <a:r>
              <a:rPr lang="ru-RU" sz="1600" i="1" dirty="0"/>
              <a:t>Решение</a:t>
            </a:r>
            <a:r>
              <a:rPr lang="ru-RU" sz="1600" dirty="0"/>
              <a:t>: Минимальное расстояние между планетами равно разности   расстояний  от </a:t>
            </a:r>
            <a:r>
              <a:rPr lang="ru-RU" sz="1600" dirty="0" smtClean="0"/>
              <a:t>планет </a:t>
            </a:r>
            <a:r>
              <a:rPr lang="ru-RU" sz="1600" dirty="0"/>
              <a:t>до звезды, т.е. 10 а.е., а максимальное – сумме этих расстояний, т.е. 50 а.е.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№ 10</a:t>
            </a:r>
            <a:r>
              <a:rPr lang="ru-RU" sz="1600" dirty="0"/>
              <a:t>. (Класс: 5-11 , тема: 1.4 – основы летоисчисления, категория – 1)</a:t>
            </a:r>
          </a:p>
          <a:p>
            <a:pPr marL="0" indent="0">
              <a:buNone/>
            </a:pPr>
            <a:r>
              <a:rPr lang="ru-RU" sz="1600" b="1" i="1" dirty="0"/>
              <a:t>Условие.</a:t>
            </a:r>
            <a:r>
              <a:rPr lang="ru-RU" sz="1600" b="1" dirty="0"/>
              <a:t>  Февраль 1960 года закончился в понедельник. А в какой день недели в 1960 году </a:t>
            </a:r>
            <a:r>
              <a:rPr lang="ru-RU" sz="1600" b="1" dirty="0" smtClean="0"/>
              <a:t>праздновал  </a:t>
            </a:r>
            <a:r>
              <a:rPr lang="ru-RU" sz="1600" b="1" dirty="0"/>
              <a:t>свое  25-летие  будущий  советский  космонавт  В. В. Аксёнов,  если  он  родился  1 </a:t>
            </a:r>
            <a:r>
              <a:rPr lang="ru-RU" sz="1600" b="1" dirty="0" smtClean="0"/>
              <a:t>февраля</a:t>
            </a:r>
            <a:r>
              <a:rPr lang="ru-RU" sz="1600" b="1" dirty="0"/>
              <a:t>? Объясните свой ответ.</a:t>
            </a:r>
          </a:p>
          <a:p>
            <a:pPr marL="0" indent="0">
              <a:buNone/>
            </a:pPr>
            <a:r>
              <a:rPr lang="ru-RU" sz="1600" i="1" dirty="0"/>
              <a:t>Решение: </a:t>
            </a:r>
            <a:r>
              <a:rPr lang="ru-RU" sz="1600" dirty="0"/>
              <a:t>1960 год  –  високосный, т. е. тогда в феврале было 29 дней. Если 29 февраля было </a:t>
            </a:r>
            <a:r>
              <a:rPr lang="ru-RU" sz="1600" dirty="0" smtClean="0"/>
              <a:t>понедельником</a:t>
            </a:r>
            <a:r>
              <a:rPr lang="ru-RU" sz="1600" dirty="0"/>
              <a:t>, то и 1 февраля было понедельником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4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6704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>
                <a:solidFill>
                  <a:srgbClr val="FF0000"/>
                </a:solidFill>
              </a:rPr>
              <a:t>№ 11. </a:t>
            </a:r>
            <a:r>
              <a:rPr lang="ru-RU" sz="2900" dirty="0"/>
              <a:t>(Класс: 5-11 , тема: 1.4 – основы летоисчисления, категория – 1)</a:t>
            </a:r>
          </a:p>
          <a:p>
            <a:pPr marL="0" indent="0">
              <a:buNone/>
            </a:pPr>
            <a:r>
              <a:rPr lang="ru-RU" sz="2900" b="1" i="1" dirty="0"/>
              <a:t>Условие:  </a:t>
            </a:r>
            <a:r>
              <a:rPr lang="ru-RU" sz="2900" b="1" dirty="0"/>
              <a:t>В  некотором  году  1  сентября  пришлось  на  четверг.  На  какие  дни  недели  может выпасть 1 сентября в следующем году?</a:t>
            </a:r>
          </a:p>
          <a:p>
            <a:pPr marL="0" indent="0">
              <a:buNone/>
            </a:pPr>
            <a:r>
              <a:rPr lang="ru-RU" sz="2900" dirty="0"/>
              <a:t>Решение:  В году 365 дней, что составляет 52 полных недели и еще 1 день. Значит, начало каждого  следующего  года  сдвигается  на  один  день  недели  вперед  по  отношению  к предыдущему  году.  Если  год  високосный  (366  дней),  то  разница  составит  2  дня.  Таким образом, ответ - пятница или суббота</a:t>
            </a:r>
            <a:r>
              <a:rPr lang="ru-RU" sz="2900" dirty="0" smtClean="0"/>
              <a:t>.</a:t>
            </a:r>
          </a:p>
          <a:p>
            <a:endParaRPr lang="ru-RU" sz="2900" b="1" dirty="0" smtClean="0">
              <a:solidFill>
                <a:srgbClr val="FF0000"/>
              </a:solidFill>
            </a:endParaRPr>
          </a:p>
          <a:p>
            <a:r>
              <a:rPr lang="ru-RU" sz="2900" b="1" dirty="0" smtClean="0">
                <a:solidFill>
                  <a:srgbClr val="FF0000"/>
                </a:solidFill>
              </a:rPr>
              <a:t>№ 12. </a:t>
            </a:r>
            <a:r>
              <a:rPr lang="ru-RU" sz="2900" dirty="0"/>
              <a:t>(Класс: 5-11 , тема: 1.6 – основные сведения о Луне, категория – 1)</a:t>
            </a:r>
          </a:p>
          <a:p>
            <a:pPr marL="0" indent="0">
              <a:buNone/>
            </a:pPr>
            <a:r>
              <a:rPr lang="ru-RU" sz="2900" b="1" i="1" dirty="0"/>
              <a:t>Условие:  </a:t>
            </a:r>
            <a:r>
              <a:rPr lang="ru-RU" sz="2900" b="1" dirty="0"/>
              <a:t>Незнайка и Пончик полетели на Луну на космическом корабле. Корабль летит по </a:t>
            </a:r>
            <a:r>
              <a:rPr lang="ru-RU" sz="2900" b="1" dirty="0" smtClean="0"/>
              <a:t>прямой  </a:t>
            </a:r>
            <a:r>
              <a:rPr lang="ru-RU" sz="2900" b="1" dirty="0"/>
              <a:t>линии  со  скоростью  128  тысяч  километров  в  час.  Чтобы  не  впасть  в  депрессию, </a:t>
            </a:r>
            <a:r>
              <a:rPr lang="ru-RU" sz="2900" b="1" dirty="0" smtClean="0"/>
              <a:t>Пончику  </a:t>
            </a:r>
            <a:r>
              <a:rPr lang="ru-RU" sz="2900" b="1" dirty="0"/>
              <a:t>нужно  каждые  15  минут  съедать  по  одному  пончику.  Сколько  пончиков  успеет </a:t>
            </a:r>
            <a:r>
              <a:rPr lang="ru-RU" sz="2900" b="1" dirty="0" smtClean="0"/>
              <a:t>съесть </a:t>
            </a:r>
            <a:r>
              <a:rPr lang="ru-RU" sz="2900" b="1" dirty="0"/>
              <a:t>Пончик, пока корабль не прилетит на Луну? Пончик, который Пончик съел в момент </a:t>
            </a:r>
            <a:r>
              <a:rPr lang="ru-RU" sz="2900" b="1" dirty="0" smtClean="0"/>
              <a:t>взлета</a:t>
            </a:r>
            <a:r>
              <a:rPr lang="ru-RU" sz="2900" b="1" dirty="0"/>
              <a:t>, не считается. Справочные данные: расстояние от Земли до Луны равно 384 тыс. км. </a:t>
            </a:r>
          </a:p>
          <a:p>
            <a:pPr marL="0" indent="0">
              <a:buNone/>
            </a:pPr>
            <a:r>
              <a:rPr lang="ru-RU" sz="2900" i="1" dirty="0" smtClean="0"/>
              <a:t>Решение</a:t>
            </a:r>
            <a:r>
              <a:rPr lang="ru-RU" sz="2900" i="1" dirty="0"/>
              <a:t>:  </a:t>
            </a:r>
            <a:r>
              <a:rPr lang="ru-RU" sz="2900" dirty="0"/>
              <a:t>До  Луны  корабль  с  такой  скоростью  будет  лететь  384/128  =  3  часа.  За  три  часа </a:t>
            </a:r>
            <a:r>
              <a:rPr lang="ru-RU" sz="2900" dirty="0" smtClean="0"/>
              <a:t>пройдет </a:t>
            </a:r>
            <a:r>
              <a:rPr lang="ru-RU" sz="2900" dirty="0"/>
              <a:t>3·60/15 = 12 интервалов по 15 минут.   Так как в конце каждого из этих интервалов </a:t>
            </a:r>
            <a:r>
              <a:rPr lang="ru-RU" sz="2900" dirty="0" smtClean="0"/>
              <a:t>Пончик </a:t>
            </a:r>
            <a:r>
              <a:rPr lang="ru-RU" sz="2900" dirty="0"/>
              <a:t>будет съедать по пончику, он съест их 12 штук. </a:t>
            </a:r>
            <a:endParaRPr lang="ru-RU" sz="2900" dirty="0" smtClean="0"/>
          </a:p>
          <a:p>
            <a:endParaRPr lang="ru-RU" sz="2900" b="1" dirty="0" smtClean="0">
              <a:solidFill>
                <a:srgbClr val="FF0000"/>
              </a:solidFill>
            </a:endParaRPr>
          </a:p>
          <a:p>
            <a:r>
              <a:rPr lang="ru-RU" sz="2900" b="1" dirty="0" smtClean="0">
                <a:solidFill>
                  <a:srgbClr val="FF0000"/>
                </a:solidFill>
              </a:rPr>
              <a:t>№  13. </a:t>
            </a:r>
            <a:r>
              <a:rPr lang="ru-RU" sz="2900" dirty="0" smtClean="0"/>
              <a:t> </a:t>
            </a:r>
            <a:r>
              <a:rPr lang="ru-RU" sz="2900" dirty="0"/>
              <a:t>(Класс:  8-11  (школьный  этап),  7-11  (муниципальный  этап),  тема:  2.2  –  основы </a:t>
            </a:r>
            <a:r>
              <a:rPr lang="ru-RU" sz="2900" dirty="0" smtClean="0"/>
              <a:t>сферической </a:t>
            </a:r>
            <a:r>
              <a:rPr lang="ru-RU" sz="2900" dirty="0"/>
              <a:t>астрономии, категория – 1)</a:t>
            </a:r>
          </a:p>
          <a:p>
            <a:pPr marL="0" indent="0">
              <a:buNone/>
            </a:pPr>
            <a:r>
              <a:rPr lang="ru-RU" sz="2900" b="1" i="1" dirty="0"/>
              <a:t>Условие:</a:t>
            </a:r>
            <a:r>
              <a:rPr lang="ru-RU" sz="2900" b="1" dirty="0"/>
              <a:t> Два поезда в момент захода Солнца выехали из пункта А с одинаковой скоростью </a:t>
            </a:r>
            <a:r>
              <a:rPr lang="ru-RU" sz="2900" b="1" dirty="0" smtClean="0"/>
              <a:t>на  </a:t>
            </a:r>
            <a:r>
              <a:rPr lang="ru-RU" sz="2900" b="1" dirty="0"/>
              <a:t>запад  и  восток.  Пассажиры  какого  из  них  раньше  встретят  рассвет?</a:t>
            </a:r>
          </a:p>
          <a:p>
            <a:pPr marL="0" indent="0">
              <a:buNone/>
            </a:pPr>
            <a:r>
              <a:rPr lang="ru-RU" sz="2900" i="1" dirty="0"/>
              <a:t>Решение:</a:t>
            </a:r>
            <a:r>
              <a:rPr lang="ru-RU" sz="2900" dirty="0"/>
              <a:t> Пассажиры поезда, едущего на восток, движутся навстречу Солнцу, которое из-за </a:t>
            </a:r>
          </a:p>
          <a:p>
            <a:pPr marL="0" indent="0">
              <a:buNone/>
            </a:pPr>
            <a:r>
              <a:rPr lang="ru-RU" sz="2900" dirty="0"/>
              <a:t>вращения Земли движется по небу с востока на запад. Поэтому они встретят рассвет раньше </a:t>
            </a:r>
            <a:r>
              <a:rPr lang="ru-RU" sz="2900" dirty="0" smtClean="0"/>
              <a:t>пассажиров </a:t>
            </a:r>
            <a:r>
              <a:rPr lang="ru-RU" sz="2900" dirty="0"/>
              <a:t>другого поезда, который уезжает «от Солнца»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1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№ </a:t>
            </a:r>
            <a:r>
              <a:rPr lang="ru-RU" sz="1600" b="1" dirty="0" smtClean="0">
                <a:solidFill>
                  <a:srgbClr val="FF0000"/>
                </a:solidFill>
              </a:rPr>
              <a:t>14. </a:t>
            </a:r>
            <a:r>
              <a:rPr lang="ru-RU" sz="1600" dirty="0"/>
              <a:t>(Класс: 10-11 , тема: 4.4 – движение Луны, категория – 1)</a:t>
            </a:r>
          </a:p>
          <a:p>
            <a:pPr marL="0" indent="0">
              <a:buNone/>
            </a:pPr>
            <a:r>
              <a:rPr lang="ru-RU" sz="1600" i="1" dirty="0"/>
              <a:t>Условие:</a:t>
            </a:r>
            <a:r>
              <a:rPr lang="ru-RU" sz="1600" dirty="0"/>
              <a:t> Можно ли в Новосибирске наблюдать покрытие Полярной звезды Луной? Почему?</a:t>
            </a:r>
          </a:p>
          <a:p>
            <a:pPr marL="0" indent="0">
              <a:buNone/>
            </a:pPr>
            <a:r>
              <a:rPr lang="ru-RU" sz="1600" i="1" dirty="0"/>
              <a:t>Решение:  </a:t>
            </a:r>
            <a:r>
              <a:rPr lang="ru-RU" sz="1600" dirty="0"/>
              <a:t>Нет,  нельзя.  Луна  может  закрывать  только  те  звезды,  которые  находятся  </a:t>
            </a:r>
            <a:r>
              <a:rPr lang="ru-RU" sz="1600" dirty="0" smtClean="0"/>
              <a:t>в плоскости  </a:t>
            </a:r>
            <a:r>
              <a:rPr lang="ru-RU" sz="1600" dirty="0"/>
              <a:t>орбиты  Луны,  которая  почти  совпадает  с  плоскостью  орбиты  Земли  (т.е.  с </a:t>
            </a:r>
            <a:r>
              <a:rPr lang="ru-RU" sz="1600" dirty="0" smtClean="0"/>
              <a:t>плоскостью </a:t>
            </a:r>
            <a:r>
              <a:rPr lang="ru-RU" sz="1600" dirty="0"/>
              <a:t>эклиптики). Таким образом,  Луна не может отходить далеко от зодиакальных </a:t>
            </a:r>
            <a:r>
              <a:rPr lang="ru-RU" sz="1600" dirty="0" smtClean="0"/>
              <a:t>созвездий</a:t>
            </a:r>
            <a:r>
              <a:rPr lang="ru-RU" sz="1600" dirty="0"/>
              <a:t>.  А  так  как  Полярная  звезда  находится  далеко  от  эклиптики,  Луна  никогда  </a:t>
            </a:r>
            <a:r>
              <a:rPr lang="ru-RU" sz="1600" dirty="0" smtClean="0"/>
              <a:t>не сможет </a:t>
            </a:r>
            <a:r>
              <a:rPr lang="ru-RU" sz="1600" dirty="0"/>
              <a:t>ее закрыть.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№ 15. </a:t>
            </a:r>
            <a:r>
              <a:rPr lang="ru-RU" sz="1600" dirty="0"/>
              <a:t>(Класс: 7-11 , тема: 2.6 - электромагнитное излучение и системы расстояний, категория </a:t>
            </a:r>
            <a:r>
              <a:rPr lang="ru-RU" sz="1600" dirty="0" smtClean="0"/>
              <a:t>– </a:t>
            </a:r>
            <a:r>
              <a:rPr lang="ru-RU" sz="1600" dirty="0"/>
              <a:t>1)</a:t>
            </a:r>
          </a:p>
          <a:p>
            <a:pPr marL="0" indent="0">
              <a:buNone/>
            </a:pPr>
            <a:r>
              <a:rPr lang="ru-RU" sz="1600" b="1" i="1" dirty="0"/>
              <a:t>Условие:  </a:t>
            </a:r>
            <a:r>
              <a:rPr lang="ru-RU" sz="1600" b="1" dirty="0"/>
              <a:t>Расстояние  до  ближайшей  к  Земле  звезды,  </a:t>
            </a:r>
            <a:r>
              <a:rPr lang="ru-RU" sz="1600" b="1" dirty="0" err="1"/>
              <a:t>Проксимы</a:t>
            </a:r>
            <a:r>
              <a:rPr lang="ru-RU" sz="1600" b="1" dirty="0"/>
              <a:t>  Центавра,  составляет  4.2 </a:t>
            </a:r>
            <a:r>
              <a:rPr lang="ru-RU" sz="1600" b="1" dirty="0" smtClean="0"/>
              <a:t>световых  </a:t>
            </a:r>
            <a:r>
              <a:rPr lang="ru-RU" sz="1600" b="1" dirty="0"/>
              <a:t>года.  Сколько  времени  займет  перелет  с  Земли  на  </a:t>
            </a:r>
            <a:r>
              <a:rPr lang="ru-RU" sz="1600" b="1" dirty="0" err="1"/>
              <a:t>Проксиму</a:t>
            </a:r>
            <a:r>
              <a:rPr lang="ru-RU" sz="1600" b="1" dirty="0"/>
              <a:t>  Центавра,  если </a:t>
            </a:r>
            <a:r>
              <a:rPr lang="ru-RU" sz="1600" b="1" dirty="0" smtClean="0"/>
              <a:t>скорость </a:t>
            </a:r>
            <a:r>
              <a:rPr lang="ru-RU" sz="1600" b="1" dirty="0"/>
              <a:t>космического корабля составляет 2% от скорости света?</a:t>
            </a:r>
          </a:p>
          <a:p>
            <a:pPr marL="0" indent="0">
              <a:buNone/>
            </a:pPr>
            <a:r>
              <a:rPr lang="ru-RU" sz="1600" i="1" dirty="0"/>
              <a:t>Решение:</a:t>
            </a:r>
            <a:r>
              <a:rPr lang="ru-RU" sz="1600" dirty="0"/>
              <a:t>  Скорость  звездолета  составляет  2%  или  1/50  от  скорости  света.  Если  свет </a:t>
            </a:r>
            <a:r>
              <a:rPr lang="ru-RU" sz="1600" dirty="0" smtClean="0"/>
              <a:t>проходит </a:t>
            </a:r>
            <a:r>
              <a:rPr lang="ru-RU" sz="1600" dirty="0"/>
              <a:t>расстояние до </a:t>
            </a:r>
            <a:r>
              <a:rPr lang="ru-RU" sz="1600" dirty="0" err="1"/>
              <a:t>Проксимы</a:t>
            </a:r>
            <a:r>
              <a:rPr lang="ru-RU" sz="1600" dirty="0"/>
              <a:t> центавры за 4.2 года (расстояние до звезды 4.2 св. года), </a:t>
            </a:r>
            <a:r>
              <a:rPr lang="ru-RU" sz="1600" dirty="0" smtClean="0"/>
              <a:t>значит</a:t>
            </a:r>
            <a:r>
              <a:rPr lang="ru-RU" sz="1600" dirty="0"/>
              <a:t>, звездолет пройдет это расстояние за время в 50 раз большее, т.е. примерно за 210 лет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83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№ </a:t>
            </a:r>
            <a:r>
              <a:rPr lang="ru-RU" sz="1600" b="1" dirty="0" smtClean="0">
                <a:solidFill>
                  <a:srgbClr val="FF0000"/>
                </a:solidFill>
              </a:rPr>
              <a:t>16</a:t>
            </a:r>
            <a:r>
              <a:rPr lang="ru-RU" sz="1600" dirty="0" smtClean="0"/>
              <a:t>. </a:t>
            </a:r>
            <a:r>
              <a:rPr lang="ru-RU" sz="1600" dirty="0"/>
              <a:t>(Класс: 10-11 , тема: 4.3 - небесная механика, категория – 1) </a:t>
            </a:r>
          </a:p>
          <a:p>
            <a:pPr marL="0" indent="0">
              <a:buNone/>
            </a:pPr>
            <a:r>
              <a:rPr lang="ru-RU" sz="1600" b="1" i="1" dirty="0" smtClean="0"/>
              <a:t>Условие</a:t>
            </a:r>
            <a:r>
              <a:rPr lang="ru-RU" sz="1600" b="1" i="1" dirty="0"/>
              <a:t>: </a:t>
            </a:r>
            <a:r>
              <a:rPr lang="ru-RU" sz="1600" b="1" dirty="0"/>
              <a:t> На  какой  высоте  и  над  какими  точками  над   поверхностью  Земли  летают </a:t>
            </a:r>
            <a:r>
              <a:rPr lang="ru-RU" sz="1600" b="1" dirty="0" smtClean="0"/>
              <a:t>геостационарные  </a:t>
            </a:r>
            <a:r>
              <a:rPr lang="ru-RU" sz="1600" b="1" dirty="0"/>
              <a:t>спутники?  Напомним,  что  геостационарный  спутник  постоянно  «висит» </a:t>
            </a:r>
            <a:r>
              <a:rPr lang="ru-RU" sz="1600" b="1" dirty="0" smtClean="0"/>
              <a:t>над </a:t>
            </a:r>
            <a:r>
              <a:rPr lang="ru-RU" sz="1600" b="1" dirty="0"/>
              <a:t>какой-то одной точкой земной поверхности</a:t>
            </a:r>
            <a:r>
              <a:rPr lang="ru-RU" sz="1600" b="1" dirty="0" smtClean="0"/>
              <a:t>. Справочные  </a:t>
            </a:r>
            <a:r>
              <a:rPr lang="ru-RU" sz="1600" b="1" dirty="0"/>
              <a:t>данные:  радиус  орбиты  Луны  -  384  тыс.  км,  период  обращения  Луны  вокруг </a:t>
            </a:r>
            <a:r>
              <a:rPr lang="ru-RU" sz="1600" b="1" dirty="0" smtClean="0"/>
              <a:t>Земли </a:t>
            </a:r>
            <a:r>
              <a:rPr lang="ru-RU" sz="1600" b="1" dirty="0"/>
              <a:t>- 27.3 </a:t>
            </a:r>
            <a:r>
              <a:rPr lang="ru-RU" sz="1600" b="1" dirty="0" err="1"/>
              <a:t>сут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i="1" dirty="0" smtClean="0"/>
              <a:t>Решение</a:t>
            </a:r>
            <a:r>
              <a:rPr lang="ru-RU" sz="1600" dirty="0"/>
              <a:t>:  Спутник,  плоскость  орбиты  которого  не  совпадает  с  плоскостью  экватора,  не </a:t>
            </a:r>
            <a:r>
              <a:rPr lang="ru-RU" sz="1600" dirty="0" smtClean="0"/>
              <a:t>может  </a:t>
            </a:r>
            <a:r>
              <a:rPr lang="ru-RU" sz="1600" dirty="0"/>
              <a:t>постоянно  находиться  над  одной  и  той  же  точкой  земной  поверхности. </a:t>
            </a:r>
            <a:r>
              <a:rPr lang="ru-RU" sz="1600" dirty="0" smtClean="0"/>
              <a:t>Следовательно</a:t>
            </a:r>
            <a:r>
              <a:rPr lang="ru-RU" sz="1600" dirty="0"/>
              <a:t>,  все  геостационарные  спутники  находятся  над  экватором,  при  этом  период </a:t>
            </a:r>
            <a:r>
              <a:rPr lang="ru-RU" sz="1600" dirty="0" smtClean="0"/>
              <a:t>обращения  </a:t>
            </a:r>
            <a:r>
              <a:rPr lang="ru-RU" sz="1600" dirty="0"/>
              <a:t>такого  спутника  вокруг  Земли  должен  совпадать  с  периодом  обращения  Земли </a:t>
            </a:r>
            <a:r>
              <a:rPr lang="ru-RU" sz="1600" dirty="0" smtClean="0"/>
              <a:t>вокруг </a:t>
            </a:r>
            <a:r>
              <a:rPr lang="ru-RU" sz="1600" dirty="0"/>
              <a:t>своей оси (т. е. равняться примерно 24 часам).</a:t>
            </a:r>
          </a:p>
          <a:p>
            <a:pPr marL="0" indent="0">
              <a:buNone/>
            </a:pPr>
            <a:r>
              <a:rPr lang="ru-RU" sz="1600" dirty="0"/>
              <a:t>По III закону Кеплера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Высота  спутника   над  поверхностью  Земли  равна  разности  радиуса  орбиты  спутника  и </a:t>
            </a:r>
            <a:r>
              <a:rPr lang="ru-RU" sz="1600" dirty="0" smtClean="0"/>
              <a:t>радиуса </a:t>
            </a:r>
            <a:r>
              <a:rPr lang="ru-RU" sz="1600" dirty="0"/>
              <a:t>Земли, т.е. 42.4 - 6.4 = 36 тыс. км.</a:t>
            </a:r>
          </a:p>
          <a:p>
            <a:pPr marL="0" indent="0">
              <a:buNone/>
            </a:pPr>
            <a:r>
              <a:rPr lang="ru-RU" sz="1600" i="1" dirty="0"/>
              <a:t>Примечание:  альтернативные  способы  нахождения  радиуса  орбиты  спутника  (через </a:t>
            </a:r>
            <a:r>
              <a:rPr lang="ru-RU" sz="1600" i="1" dirty="0" smtClean="0"/>
              <a:t>обобщенный </a:t>
            </a:r>
            <a:r>
              <a:rPr lang="ru-RU" sz="1600" i="1" dirty="0"/>
              <a:t>III закон Кеплера, решение задачи о равномерном движении по окружности и </a:t>
            </a:r>
            <a:r>
              <a:rPr lang="ru-RU" sz="1600" i="1" dirty="0" smtClean="0"/>
              <a:t>т.п</a:t>
            </a:r>
            <a:r>
              <a:rPr lang="ru-RU" sz="1600" i="1" dirty="0"/>
              <a:t>.) при отсутствии ошибок также оцениваются полным баллом.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64960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6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1325"/>
            <a:ext cx="8208912" cy="34917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№17</a:t>
            </a:r>
            <a:r>
              <a:rPr lang="ru-RU" sz="1600" dirty="0" smtClean="0"/>
              <a:t>. </a:t>
            </a:r>
            <a:r>
              <a:rPr lang="ru-RU" sz="1600" dirty="0"/>
              <a:t>(Класс: 11 , тема:  5.4  –  влияние земной атмосферы на наблюдаемые характеристики </a:t>
            </a:r>
            <a:r>
              <a:rPr lang="ru-RU" sz="1600" dirty="0" smtClean="0"/>
              <a:t>звезд</a:t>
            </a:r>
            <a:r>
              <a:rPr lang="ru-RU" sz="1600" dirty="0"/>
              <a:t>, категория – 1)</a:t>
            </a:r>
          </a:p>
          <a:p>
            <a:pPr marL="0" indent="0">
              <a:buNone/>
            </a:pPr>
            <a:r>
              <a:rPr lang="ru-RU" sz="1600" b="1" i="1" dirty="0"/>
              <a:t>Условие:</a:t>
            </a:r>
            <a:r>
              <a:rPr lang="ru-RU" sz="1600" b="1" dirty="0"/>
              <a:t> Почему звезда становится ярче по мере того, как поднимается над горизонтом</a:t>
            </a:r>
            <a:r>
              <a:rPr lang="ru-RU" sz="1600" dirty="0"/>
              <a:t>?</a:t>
            </a:r>
          </a:p>
          <a:p>
            <a:pPr marL="0" indent="0">
              <a:buNone/>
            </a:pPr>
            <a:r>
              <a:rPr lang="ru-RU" sz="1600" i="1" dirty="0"/>
              <a:t>Решение: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/>
              <a:t>Атмосфера Земли поглощает свет звезд. Поглощение тем больше, чем более «толстый» слой </a:t>
            </a:r>
            <a:r>
              <a:rPr lang="ru-RU" sz="1600" dirty="0" smtClean="0"/>
              <a:t>атмосферы </a:t>
            </a:r>
            <a:r>
              <a:rPr lang="ru-RU" sz="1600" dirty="0"/>
              <a:t>проходит свет. Чем выше поднимается звезда над горизонтом, тем меньший путь </a:t>
            </a:r>
            <a:r>
              <a:rPr lang="ru-RU" sz="1600" dirty="0" smtClean="0"/>
              <a:t>в  </a:t>
            </a:r>
            <a:r>
              <a:rPr lang="ru-RU" sz="1600" dirty="0"/>
              <a:t>атмосфере  проходит  ее  свет  (см.  рис.),  следовательно,  тем  меньше  света  поглощается  и </a:t>
            </a:r>
            <a:r>
              <a:rPr lang="ru-RU" sz="1600" dirty="0" smtClean="0"/>
              <a:t>звезда </a:t>
            </a:r>
            <a:r>
              <a:rPr lang="ru-RU" sz="1600" dirty="0"/>
              <a:t>кажется более яркой.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63436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№ </a:t>
            </a:r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r>
              <a:rPr lang="ru-RU" sz="1600" b="1" dirty="0" smtClean="0">
                <a:solidFill>
                  <a:srgbClr val="FF0000"/>
                </a:solidFill>
              </a:rPr>
              <a:t>8</a:t>
            </a:r>
            <a:r>
              <a:rPr lang="ru-RU" sz="1600" dirty="0" smtClean="0"/>
              <a:t>. </a:t>
            </a:r>
            <a:r>
              <a:rPr lang="ru-RU" sz="1600" dirty="0"/>
              <a:t>(Класс: 11 , тема: 3.3 – основы небесной механики, 5.8 - общая физика, категория – 1)</a:t>
            </a:r>
          </a:p>
          <a:p>
            <a:pPr marL="0" indent="0">
              <a:buNone/>
            </a:pPr>
            <a:r>
              <a:rPr lang="ru-RU" sz="1600" b="1" i="1" dirty="0"/>
              <a:t>Условие:</a:t>
            </a:r>
            <a:r>
              <a:rPr lang="ru-RU" sz="1600" b="1" dirty="0"/>
              <a:t>  Меркурий  и  Титан,  спутник  Сатурна,  имеют  примерно  одинаковые  массы  и </a:t>
            </a:r>
            <a:r>
              <a:rPr lang="ru-RU" sz="1600" b="1" dirty="0" smtClean="0"/>
              <a:t>размеры</a:t>
            </a:r>
            <a:r>
              <a:rPr lang="ru-RU" sz="1600" b="1" dirty="0"/>
              <a:t>, но у Титана есть довольно плотная атмосфера, а у Меркурия – нет. Как Вы думаете, </a:t>
            </a:r>
            <a:r>
              <a:rPr lang="ru-RU" sz="1600" b="1" dirty="0" smtClean="0"/>
              <a:t>почему</a:t>
            </a:r>
            <a:r>
              <a:rPr lang="ru-RU" sz="1600" b="1" dirty="0"/>
              <a:t>?</a:t>
            </a:r>
          </a:p>
          <a:p>
            <a:pPr marL="0" indent="0">
              <a:buNone/>
            </a:pPr>
            <a:r>
              <a:rPr lang="ru-RU" sz="1600" i="1" dirty="0"/>
              <a:t>Решение:</a:t>
            </a:r>
            <a:r>
              <a:rPr lang="ru-RU" sz="1600" dirty="0"/>
              <a:t>  То,  что  Титан  и  Меркурий  имеют  одинаковые  размеры  и  массы,  означает,  что </a:t>
            </a:r>
            <a:r>
              <a:rPr lang="ru-RU" sz="1600" dirty="0" smtClean="0"/>
              <a:t>вторая  </a:t>
            </a:r>
            <a:r>
              <a:rPr lang="ru-RU" sz="1600" dirty="0"/>
              <a:t>космическая  скорость,  т.  е.  скорость,  позволяющая  телу  улететь  от  поверхности </a:t>
            </a:r>
            <a:r>
              <a:rPr lang="ru-RU" sz="1600" dirty="0" smtClean="0"/>
              <a:t>навсегда</a:t>
            </a:r>
            <a:r>
              <a:rPr lang="ru-RU" sz="1600" dirty="0"/>
              <a:t>,  для  них  одинакова.  Но  в  атмосфере  Титана  молекулы  двигаются  медленно,  т.  к. </a:t>
            </a:r>
            <a:r>
              <a:rPr lang="ru-RU" sz="1600" dirty="0" smtClean="0"/>
              <a:t>Титан </a:t>
            </a:r>
            <a:r>
              <a:rPr lang="ru-RU" sz="1600" dirty="0"/>
              <a:t>расположен далеко от Солнца и температура его атмосферы мала, поэтому достаточно </a:t>
            </a:r>
            <a:r>
              <a:rPr lang="ru-RU" sz="1600" dirty="0" smtClean="0"/>
              <a:t>тяжелые  </a:t>
            </a:r>
            <a:r>
              <a:rPr lang="ru-RU" sz="1600" dirty="0"/>
              <a:t>молекулы  в  ней  удерживаются.  А  в  атмосфере  Меркурия,  если  бы  она  была, </a:t>
            </a:r>
            <a:r>
              <a:rPr lang="ru-RU" sz="1600" dirty="0" smtClean="0"/>
              <a:t>молекулы </a:t>
            </a:r>
            <a:r>
              <a:rPr lang="ru-RU" sz="1600" dirty="0"/>
              <a:t>двигались бы с намного большими скоростями, т. к. они сильнее бы </a:t>
            </a:r>
            <a:r>
              <a:rPr lang="ru-RU" sz="1600" dirty="0" smtClean="0"/>
              <a:t>разгонялись</a:t>
            </a:r>
            <a:r>
              <a:rPr lang="en-US" sz="1600" dirty="0" smtClean="0"/>
              <a:t> </a:t>
            </a:r>
            <a:r>
              <a:rPr lang="ru-RU" sz="1600" dirty="0" smtClean="0"/>
              <a:t>из-за  </a:t>
            </a:r>
            <a:r>
              <a:rPr lang="ru-RU" sz="1600" dirty="0"/>
              <a:t>нагрева  близко  расположенным  Солнцем,  поэтому  Меркурий  не  способен  удержать </a:t>
            </a:r>
            <a:r>
              <a:rPr lang="ru-RU" sz="1600" dirty="0" smtClean="0"/>
              <a:t>возле </a:t>
            </a:r>
            <a:r>
              <a:rPr lang="ru-RU" sz="1600" dirty="0"/>
              <a:t>поверхности даже тяжелые молекулы.</a:t>
            </a:r>
          </a:p>
        </p:txBody>
      </p:sp>
      <p:sp>
        <p:nvSpPr>
          <p:cNvPr id="4" name="AutoShape 2" descr="Картинки по запросу меркурий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меркурий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64974"/>
            <a:ext cx="2529855" cy="25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78659"/>
            <a:ext cx="2596530" cy="25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№  </a:t>
            </a:r>
            <a:r>
              <a:rPr lang="ru-RU" sz="1600" dirty="0" smtClean="0">
                <a:solidFill>
                  <a:srgbClr val="FF0000"/>
                </a:solidFill>
              </a:rPr>
              <a:t>19</a:t>
            </a:r>
            <a:r>
              <a:rPr lang="ru-RU" sz="1600" dirty="0" smtClean="0"/>
              <a:t>.  </a:t>
            </a:r>
            <a:r>
              <a:rPr lang="ru-RU" sz="1600" dirty="0"/>
              <a:t>(Класс  –  школьный  этап  –  10-11,  муниципальный  этап  –  9-11,  тема:  4.5  –  шкала </a:t>
            </a:r>
            <a:r>
              <a:rPr lang="ru-RU" sz="1600" dirty="0" smtClean="0"/>
              <a:t>звездных </a:t>
            </a:r>
            <a:r>
              <a:rPr lang="ru-RU" sz="1600" dirty="0"/>
              <a:t>величин)</a:t>
            </a:r>
          </a:p>
          <a:p>
            <a:pPr marL="0" indent="0">
              <a:buNone/>
            </a:pPr>
            <a:r>
              <a:rPr lang="ru-RU" sz="1600" b="1" i="1" dirty="0"/>
              <a:t>Условие</a:t>
            </a:r>
            <a:r>
              <a:rPr lang="ru-RU" sz="1600" b="1" dirty="0"/>
              <a:t>:  Телескопу  доступны  звезды  18  звездной  величины.  Видна  ли  в  него  двойная </a:t>
            </a:r>
            <a:r>
              <a:rPr lang="ru-RU" sz="1600" b="1" dirty="0" smtClean="0"/>
              <a:t>звезда</a:t>
            </a:r>
            <a:r>
              <a:rPr lang="ru-RU" sz="1600" b="1" dirty="0"/>
              <a:t>, каждая компонента которой имеет 19 звездную величину? Ответ обоснуйте.</a:t>
            </a:r>
          </a:p>
          <a:p>
            <a:pPr marL="0" indent="0">
              <a:buNone/>
            </a:pPr>
            <a:r>
              <a:rPr lang="ru-RU" sz="1600" i="1" dirty="0"/>
              <a:t>Решение</a:t>
            </a:r>
            <a:r>
              <a:rPr lang="ru-RU" sz="1600" dirty="0"/>
              <a:t>:  По  определению  звездной  величины  звезда  n-й  величины  ярче  звезды  (n+1)-й </a:t>
            </a:r>
            <a:r>
              <a:rPr lang="ru-RU" sz="1600" dirty="0" smtClean="0"/>
              <a:t>величины  </a:t>
            </a:r>
            <a:r>
              <a:rPr lang="ru-RU" sz="1600" dirty="0"/>
              <a:t>в  </a:t>
            </a:r>
            <a:r>
              <a:rPr lang="ru-RU" sz="1600" dirty="0" smtClean="0"/>
              <a:t>≈  </a:t>
            </a:r>
            <a:r>
              <a:rPr lang="ru-RU" sz="1600" dirty="0"/>
              <a:t>2.5  </a:t>
            </a:r>
            <a:r>
              <a:rPr lang="ru-RU" sz="1600" dirty="0" smtClean="0"/>
              <a:t>раза</a:t>
            </a:r>
            <a:r>
              <a:rPr lang="en-US" sz="1600" dirty="0" smtClean="0"/>
              <a:t> (</a:t>
            </a:r>
            <a:r>
              <a:rPr lang="ru-RU" sz="1600" dirty="0" smtClean="0"/>
              <a:t>Закон </a:t>
            </a:r>
            <a:r>
              <a:rPr lang="ru-RU" sz="1600" dirty="0" err="1" smtClean="0"/>
              <a:t>Погсона</a:t>
            </a:r>
            <a:r>
              <a:rPr lang="ru-RU" sz="1600" dirty="0" smtClean="0"/>
              <a:t>).  Две  </a:t>
            </a:r>
            <a:r>
              <a:rPr lang="ru-RU" sz="1600" dirty="0"/>
              <a:t>звезды  19  величины  ярче  одной  звезды  19  же  величины </a:t>
            </a:r>
            <a:r>
              <a:rPr lang="ru-RU" sz="1600" dirty="0" smtClean="0"/>
              <a:t>только </a:t>
            </a:r>
            <a:r>
              <a:rPr lang="ru-RU" sz="1600" dirty="0"/>
              <a:t>в 2 раза. Следовательно, такая двойная слабее, чем звезда  18 величины, и телескопу </a:t>
            </a:r>
            <a:r>
              <a:rPr lang="ru-RU" sz="1600" dirty="0" smtClean="0"/>
              <a:t>недоступна</a:t>
            </a:r>
            <a:r>
              <a:rPr lang="ru-RU" sz="1600" dirty="0"/>
              <a:t>. </a:t>
            </a:r>
          </a:p>
        </p:txBody>
      </p:sp>
      <p:pic>
        <p:nvPicPr>
          <p:cNvPr id="3076" name="Picture 4" descr="Картинки по запросу Закон Погс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67396"/>
            <a:ext cx="71913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№  </a:t>
            </a:r>
            <a:r>
              <a:rPr lang="ru-RU" sz="1600" dirty="0" smtClean="0">
                <a:solidFill>
                  <a:srgbClr val="FF0000"/>
                </a:solidFill>
              </a:rPr>
              <a:t>20. </a:t>
            </a:r>
            <a:r>
              <a:rPr lang="ru-RU" sz="1600" dirty="0" smtClean="0"/>
              <a:t> </a:t>
            </a:r>
            <a:r>
              <a:rPr lang="ru-RU" sz="1600" dirty="0"/>
              <a:t>(Муниципальный  этап,  класс:  –  8-11,  тема:  2.6  -  электромагнитное  излучение,  3.4  </a:t>
            </a:r>
            <a:r>
              <a:rPr lang="ru-RU" sz="1600" dirty="0" smtClean="0"/>
              <a:t>–Солнечная </a:t>
            </a:r>
            <a:r>
              <a:rPr lang="ru-RU" sz="1600" dirty="0"/>
              <a:t>система, категория – 2) </a:t>
            </a:r>
          </a:p>
          <a:p>
            <a:pPr marL="0" indent="0">
              <a:buNone/>
            </a:pPr>
            <a:r>
              <a:rPr lang="ru-RU" sz="1600" b="1" i="1" dirty="0" smtClean="0"/>
              <a:t>Условие</a:t>
            </a:r>
            <a:r>
              <a:rPr lang="ru-RU" sz="1600" b="1" i="1" dirty="0"/>
              <a:t>:  </a:t>
            </a:r>
            <a:r>
              <a:rPr lang="ru-RU" sz="1600" b="1" dirty="0"/>
              <a:t>Известно, что Юпитер расположен от Солнца в 5 раз дальше, чем Земля. Однажды </a:t>
            </a:r>
            <a:r>
              <a:rPr lang="ru-RU" sz="1600" b="1" dirty="0" smtClean="0"/>
              <a:t>во  </a:t>
            </a:r>
            <a:r>
              <a:rPr lang="ru-RU" sz="1600" b="1" dirty="0"/>
              <a:t>Владивостоке  в  полночь  юный  астроном,  наблюдая  в  телескоп  Юпитер  в  южной  части </a:t>
            </a:r>
            <a:r>
              <a:rPr lang="ru-RU" sz="1600" b="1" dirty="0" smtClean="0"/>
              <a:t>неба</a:t>
            </a:r>
            <a:r>
              <a:rPr lang="ru-RU" sz="1600" b="1" dirty="0"/>
              <a:t>,  заметил  внезапное  изменение  в  его  атмосфере.  Насколько  раньше  это  изменение </a:t>
            </a:r>
            <a:r>
              <a:rPr lang="ru-RU" sz="1600" b="1" dirty="0" smtClean="0"/>
              <a:t>произошло </a:t>
            </a:r>
            <a:r>
              <a:rPr lang="ru-RU" sz="1600" b="1" dirty="0"/>
              <a:t>на самом Юпитере?  </a:t>
            </a:r>
          </a:p>
          <a:p>
            <a:pPr marL="0" indent="0">
              <a:buNone/>
            </a:pPr>
            <a:r>
              <a:rPr lang="ru-RU" sz="1600" i="1" dirty="0"/>
              <a:t>Решение:</a:t>
            </a:r>
            <a:r>
              <a:rPr lang="ru-RU" sz="1600" dirty="0"/>
              <a:t>  Если Юпитер наблюдался на </a:t>
            </a:r>
            <a:r>
              <a:rPr lang="ru-RU" sz="1600" dirty="0" smtClean="0"/>
              <a:t>юге  </a:t>
            </a:r>
            <a:r>
              <a:rPr lang="ru-RU" sz="1600" dirty="0"/>
              <a:t>в  полночь  (когда  Солнце  на </a:t>
            </a:r>
            <a:r>
              <a:rPr lang="ru-RU" sz="1600" dirty="0" smtClean="0"/>
              <a:t>севере</a:t>
            </a:r>
            <a:r>
              <a:rPr lang="ru-RU" sz="1600" dirty="0"/>
              <a:t>), то в этот момент он находился </a:t>
            </a:r>
            <a:r>
              <a:rPr lang="ru-RU" sz="1600" dirty="0" smtClean="0"/>
              <a:t>ближе  </a:t>
            </a:r>
            <a:r>
              <a:rPr lang="ru-RU" sz="1600" dirty="0"/>
              <a:t>всего  к  Земле  </a:t>
            </a:r>
            <a:r>
              <a:rPr lang="ru-RU" sz="1600" dirty="0" smtClean="0"/>
              <a:t>(конфигурация противостояния) Это значит</a:t>
            </a:r>
            <a:r>
              <a:rPr lang="ru-RU" sz="1600" dirty="0"/>
              <a:t>,  что  в  этот  момент  расстояние </a:t>
            </a:r>
            <a:r>
              <a:rPr lang="ru-RU" sz="1600" dirty="0" smtClean="0"/>
              <a:t>между  </a:t>
            </a:r>
            <a:r>
              <a:rPr lang="ru-RU" sz="1600" dirty="0"/>
              <a:t>Юпитером  и  Землей  было  в  </a:t>
            </a:r>
            <a:r>
              <a:rPr lang="ru-RU" sz="1600" dirty="0" smtClean="0"/>
              <a:t>5,2 </a:t>
            </a:r>
            <a:r>
              <a:rPr lang="ru-RU" sz="1600" dirty="0"/>
              <a:t>-1 = </a:t>
            </a:r>
            <a:r>
              <a:rPr lang="ru-RU" sz="1600" dirty="0" smtClean="0"/>
              <a:t>4,2 а.е. Известно</a:t>
            </a:r>
            <a:r>
              <a:rPr lang="ru-RU" sz="1600" dirty="0"/>
              <a:t>, что свет от </a:t>
            </a:r>
            <a:r>
              <a:rPr lang="ru-RU" sz="1600" dirty="0" smtClean="0"/>
              <a:t>Солнца  </a:t>
            </a:r>
            <a:r>
              <a:rPr lang="ru-RU" sz="1600" dirty="0"/>
              <a:t>до  Земли  идёт </a:t>
            </a:r>
            <a:r>
              <a:rPr lang="ru-RU" sz="1600" dirty="0" smtClean="0"/>
              <a:t>1 а.е. за </a:t>
            </a:r>
            <a:r>
              <a:rPr lang="ru-RU" sz="1600" dirty="0"/>
              <a:t>500  с. </a:t>
            </a:r>
            <a:r>
              <a:rPr lang="ru-RU" sz="1600" dirty="0" smtClean="0"/>
              <a:t>Следовательно</a:t>
            </a:r>
            <a:r>
              <a:rPr lang="ru-RU" sz="1600" dirty="0"/>
              <a:t>,  изменение  в  атмосфере  Юпитера  юный  астроном  заметил  через </a:t>
            </a:r>
            <a:r>
              <a:rPr lang="ru-RU" sz="1600" dirty="0" smtClean="0"/>
              <a:t>4,2·500 </a:t>
            </a:r>
            <a:r>
              <a:rPr lang="ru-RU" sz="1600" dirty="0"/>
              <a:t>= </a:t>
            </a:r>
            <a:r>
              <a:rPr lang="ru-RU" sz="1600" dirty="0" smtClean="0"/>
              <a:t>2100 с = 35 мин </a:t>
            </a:r>
            <a:r>
              <a:rPr lang="ru-RU" sz="1600" dirty="0"/>
              <a:t>(т. е. чуть более получаса) после того, как оно произошло.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028703" cy="290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1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Возрастные категории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7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Школьный этап независимо проводится в  шести  возрастных параллелях:  5-6, 7,  8, 9, </a:t>
            </a:r>
            <a:r>
              <a:rPr lang="ru-RU" dirty="0" smtClean="0"/>
              <a:t>10 </a:t>
            </a:r>
            <a:r>
              <a:rPr lang="ru-RU" dirty="0"/>
              <a:t>и 11 классы. </a:t>
            </a:r>
            <a:endParaRPr lang="ru-RU" dirty="0" smtClean="0"/>
          </a:p>
          <a:p>
            <a:r>
              <a:rPr lang="ru-RU" dirty="0"/>
              <a:t>В соответствии с Порядком проведения Всероссийской олимпиады, участник </a:t>
            </a:r>
            <a:r>
              <a:rPr lang="ru-RU" dirty="0" smtClean="0"/>
              <a:t>(</a:t>
            </a:r>
            <a:r>
              <a:rPr lang="ru-RU" dirty="0"/>
              <a:t>в  том  числе  моложе  5  класса)  вправе  выполнять  задания  за  более  старший  класс.  В  этом </a:t>
            </a:r>
            <a:r>
              <a:rPr lang="ru-RU" dirty="0" smtClean="0"/>
              <a:t>случае  </a:t>
            </a:r>
            <a:r>
              <a:rPr lang="ru-RU" dirty="0"/>
              <a:t>он  должен  быть  предупрежден,  что  в  случае  квалификации  в  список  участников </a:t>
            </a:r>
            <a:r>
              <a:rPr lang="ru-RU" dirty="0" smtClean="0"/>
              <a:t>последующих  </a:t>
            </a:r>
            <a:r>
              <a:rPr lang="ru-RU" dirty="0"/>
              <a:t>этапов  Всероссийской  олимпиады  (муниципального,  регионального, </a:t>
            </a:r>
            <a:r>
              <a:rPr lang="ru-RU" dirty="0" smtClean="0"/>
              <a:t>заключительного</a:t>
            </a:r>
            <a:r>
              <a:rPr lang="ru-RU" dirty="0"/>
              <a:t>) он будет выступать там в той же старшей параллели. </a:t>
            </a:r>
            <a:endParaRPr lang="ru-RU" dirty="0" smtClean="0"/>
          </a:p>
          <a:p>
            <a:r>
              <a:rPr lang="ru-RU" dirty="0"/>
              <a:t>Задания  для  школьного  этапа </a:t>
            </a:r>
            <a:r>
              <a:rPr lang="ru-RU" dirty="0" smtClean="0"/>
              <a:t>разрабатываются  </a:t>
            </a:r>
            <a:r>
              <a:rPr lang="ru-RU" dirty="0"/>
              <a:t>муниципальной  предметно-методической  комиссией,  формируемой </a:t>
            </a:r>
            <a:r>
              <a:rPr lang="ru-RU" dirty="0" smtClean="0"/>
              <a:t>органом  </a:t>
            </a:r>
            <a:r>
              <a:rPr lang="ru-RU" dirty="0"/>
              <a:t>местного  самоуправления  образованием,  и  являются  общими  для  всех </a:t>
            </a:r>
            <a:r>
              <a:rPr lang="ru-RU" dirty="0" smtClean="0"/>
              <a:t>образовательных  </a:t>
            </a:r>
            <a:r>
              <a:rPr lang="ru-RU" dirty="0"/>
              <a:t>учреждений,  подконтрольных  данному  органу</a:t>
            </a:r>
            <a:r>
              <a:rPr lang="ru-RU" dirty="0" smtClean="0"/>
              <a:t>.</a:t>
            </a:r>
          </a:p>
          <a:p>
            <a:r>
              <a:rPr lang="ru-RU" sz="4200" u="sng" dirty="0" smtClean="0"/>
              <a:t>Количество заданий и длительность этапа :</a:t>
            </a:r>
            <a:endParaRPr lang="ru-RU" sz="42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81571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Оценивания выполненных олимпиадных заданий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Решение  каждого  задания  оценивается  по  8-балльной  системе  в  соответствии  с </a:t>
            </a:r>
            <a:r>
              <a:rPr lang="ru-RU" sz="1600" dirty="0" smtClean="0"/>
              <a:t>рекомендациями</a:t>
            </a:r>
            <a:r>
              <a:rPr lang="ru-RU" sz="1600" dirty="0"/>
              <a:t>,  разработанными  составителями  для  каждой  отдельной  задачи. </a:t>
            </a:r>
            <a:r>
              <a:rPr lang="ru-RU" sz="1600" dirty="0" smtClean="0"/>
              <a:t>Альтернативные  </a:t>
            </a:r>
            <a:r>
              <a:rPr lang="ru-RU" sz="1600" dirty="0"/>
              <a:t>способы  решения  задачи,  не  учтенные  составителями  задач  в </a:t>
            </a:r>
            <a:r>
              <a:rPr lang="ru-RU" sz="1600" dirty="0" smtClean="0"/>
              <a:t>рекомендациях</a:t>
            </a:r>
            <a:r>
              <a:rPr lang="ru-RU" sz="1600" dirty="0"/>
              <a:t>, при условии их правильности и корректности также оцениваются в полной </a:t>
            </a:r>
            <a:r>
              <a:rPr lang="ru-RU" sz="1600" dirty="0" smtClean="0"/>
              <a:t>мере</a:t>
            </a:r>
            <a:r>
              <a:rPr lang="ru-RU" sz="1600" dirty="0"/>
              <a:t>.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u="sng" dirty="0" smtClean="0"/>
              <a:t>Общая схема </a:t>
            </a:r>
            <a:r>
              <a:rPr lang="ru-RU" sz="1600" u="sng" dirty="0"/>
              <a:t>оценивания решений. </a:t>
            </a:r>
          </a:p>
          <a:p>
            <a:r>
              <a:rPr lang="ru-RU" sz="1600" dirty="0"/>
              <a:t>0 баллов – решение отсутствует или абсолютно некорректно;</a:t>
            </a:r>
          </a:p>
          <a:p>
            <a:r>
              <a:rPr lang="ru-RU" sz="1600" dirty="0"/>
              <a:t>1 балл – правильно угаданный бинарный ответ (да/нет) без обоснования;</a:t>
            </a:r>
          </a:p>
          <a:p>
            <a:r>
              <a:rPr lang="ru-RU" sz="1600" dirty="0"/>
              <a:t>1-2 балл – сделана попытка решения, не давшая результата;</a:t>
            </a:r>
          </a:p>
          <a:p>
            <a:r>
              <a:rPr lang="ru-RU" sz="1600" dirty="0"/>
              <a:t>2-3  балла  –  правильно  угадан  сложный  ответ,  но  его  обоснование  отсутствует  или </a:t>
            </a:r>
          </a:p>
          <a:p>
            <a:r>
              <a:rPr lang="ru-RU" sz="1600" dirty="0"/>
              <a:t>ошибочно; </a:t>
            </a:r>
          </a:p>
          <a:p>
            <a:r>
              <a:rPr lang="ru-RU" sz="1600" dirty="0"/>
              <a:t>34</a:t>
            </a:r>
          </a:p>
          <a:p>
            <a:r>
              <a:rPr lang="ru-RU" sz="1600" dirty="0"/>
              <a:t>4-6 баллов – частично решенная задача;</a:t>
            </a:r>
          </a:p>
          <a:p>
            <a:r>
              <a:rPr lang="ru-RU" sz="1600" dirty="0"/>
              <a:t>6-7 баллов – полностью решенная задача с более или менее значительными недочетами;</a:t>
            </a:r>
          </a:p>
          <a:p>
            <a:r>
              <a:rPr lang="ru-RU" sz="1600" dirty="0"/>
              <a:t>8 баллов – полностью решенная задача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/>
              <a:t>Таким образом, максимальная оценка за весь школьный или </a:t>
            </a:r>
            <a:r>
              <a:rPr lang="ru-RU" sz="1600" dirty="0" smtClean="0"/>
              <a:t>муниципальный  </a:t>
            </a:r>
            <a:r>
              <a:rPr lang="ru-RU" sz="1600" dirty="0"/>
              <a:t>этап  составляет  32  балла  (до  8  класса  включительно)  и  48  баллов  (9-11 </a:t>
            </a:r>
            <a:r>
              <a:rPr lang="ru-RU" sz="1600" dirty="0" smtClean="0"/>
              <a:t>классы</a:t>
            </a:r>
            <a:r>
              <a:rPr lang="ru-RU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32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СПИСОК ЛИТЕРАТУРЫ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1</a:t>
            </a:r>
            <a:r>
              <a:rPr lang="ru-RU" sz="1600" b="1" dirty="0">
                <a:solidFill>
                  <a:srgbClr val="0070C0"/>
                </a:solidFill>
              </a:rPr>
              <a:t>.  Э.В. Кононович, В.И. Мороз. Общий курс астрономии. Москва, URSS, 2017.</a:t>
            </a:r>
          </a:p>
          <a:p>
            <a:pPr marL="0" indent="0">
              <a:buNone/>
            </a:pPr>
            <a:r>
              <a:rPr lang="ru-RU" sz="1600" b="1" dirty="0"/>
              <a:t>2.  П.Г. Куликовский. Справочник любителя астрономии. Москва, </a:t>
            </a:r>
            <a:r>
              <a:rPr lang="ru-RU" sz="1600" b="1" dirty="0" err="1"/>
              <a:t>Либроком</a:t>
            </a:r>
            <a:r>
              <a:rPr lang="ru-RU" sz="1600" b="1" dirty="0"/>
              <a:t>, 2016.</a:t>
            </a:r>
          </a:p>
          <a:p>
            <a:pPr marL="0" indent="0">
              <a:buNone/>
            </a:pPr>
            <a:r>
              <a:rPr lang="ru-RU" sz="1600" b="1" dirty="0"/>
              <a:t>3</a:t>
            </a:r>
            <a:r>
              <a:rPr lang="ru-RU" sz="1600" b="1" dirty="0">
                <a:solidFill>
                  <a:srgbClr val="0070C0"/>
                </a:solidFill>
              </a:rPr>
              <a:t>.  Энциклопедия для детей. Том 8. Астрономия. Москва, «</a:t>
            </a:r>
            <a:r>
              <a:rPr lang="ru-RU" sz="1600" b="1" dirty="0" err="1">
                <a:solidFill>
                  <a:srgbClr val="0070C0"/>
                </a:solidFill>
              </a:rPr>
              <a:t>Аванта</a:t>
            </a:r>
            <a:r>
              <a:rPr lang="ru-RU" sz="1600" b="1" dirty="0">
                <a:solidFill>
                  <a:srgbClr val="0070C0"/>
                </a:solidFill>
              </a:rPr>
              <a:t>+», 2011.</a:t>
            </a:r>
          </a:p>
          <a:p>
            <a:pPr marL="0" indent="0">
              <a:buNone/>
            </a:pPr>
            <a:r>
              <a:rPr lang="ru-RU" sz="1600" b="1" dirty="0"/>
              <a:t>4.  В.Г. Сурдин. Астрономические олимпиады. Задачи с решениями. Москва, МГУ, 1995.</a:t>
            </a:r>
          </a:p>
          <a:p>
            <a:pPr marL="0" indent="0">
              <a:buNone/>
            </a:pPr>
            <a:r>
              <a:rPr lang="ru-RU" sz="1600" b="1" dirty="0"/>
              <a:t>5.  </a:t>
            </a:r>
            <a:r>
              <a:rPr lang="ru-RU" sz="1600" b="1" dirty="0">
                <a:solidFill>
                  <a:srgbClr val="0070C0"/>
                </a:solidFill>
              </a:rPr>
              <a:t>В.Г. Сурдин. Астрономические задачи с решениями. Москва, </a:t>
            </a:r>
            <a:r>
              <a:rPr lang="ru-RU" sz="1600" b="1" dirty="0" err="1">
                <a:solidFill>
                  <a:srgbClr val="0070C0"/>
                </a:solidFill>
              </a:rPr>
              <a:t>Либроком</a:t>
            </a:r>
            <a:r>
              <a:rPr lang="ru-RU" sz="1600" b="1" dirty="0">
                <a:solidFill>
                  <a:srgbClr val="0070C0"/>
                </a:solidFill>
              </a:rPr>
              <a:t>, 2014.</a:t>
            </a:r>
          </a:p>
          <a:p>
            <a:pPr marL="0" indent="0">
              <a:buNone/>
            </a:pPr>
            <a:r>
              <a:rPr lang="ru-RU" sz="1600" b="1" dirty="0"/>
              <a:t>6.  В.В. Иванов, А.В. Кривов, П.А. </a:t>
            </a:r>
            <a:r>
              <a:rPr lang="ru-RU" sz="1600" b="1" dirty="0" err="1"/>
              <a:t>Денисенков</a:t>
            </a:r>
            <a:r>
              <a:rPr lang="ru-RU" sz="1600" b="1" dirty="0"/>
              <a:t>. Парадоксальная Вселенная. 250 задач по </a:t>
            </a:r>
          </a:p>
          <a:p>
            <a:pPr marL="0" indent="0">
              <a:buNone/>
            </a:pPr>
            <a:r>
              <a:rPr lang="ru-RU" sz="1600" b="1" dirty="0"/>
              <a:t>астрономии.  Санкт-Петербург,  СПбГУ,  2010.  Электронная  версия: </a:t>
            </a:r>
          </a:p>
          <a:p>
            <a:pPr marL="0" indent="0">
              <a:buNone/>
            </a:pPr>
            <a:r>
              <a:rPr lang="ru-RU" sz="1600" b="1" dirty="0"/>
              <a:t>http://www.astro.spbu.ru/staff/viva/Book/Book.html</a:t>
            </a:r>
          </a:p>
          <a:p>
            <a:pPr marL="0" indent="0">
              <a:buNone/>
            </a:pPr>
            <a:r>
              <a:rPr lang="ru-RU" sz="1600" b="1" dirty="0"/>
              <a:t>7.  М.Г. Гаврилов. Звездный мир. Сборник задач по астрономии и космической физике. </a:t>
            </a:r>
          </a:p>
          <a:p>
            <a:pPr marL="0" indent="0">
              <a:buNone/>
            </a:pPr>
            <a:r>
              <a:rPr lang="ru-RU" sz="1600" b="1" dirty="0"/>
              <a:t>Черноголовка-Москва, 1998.</a:t>
            </a:r>
          </a:p>
          <a:p>
            <a:pPr marL="0" indent="0">
              <a:buNone/>
            </a:pPr>
            <a:r>
              <a:rPr lang="ru-RU" sz="1600" b="1" dirty="0"/>
              <a:t>8</a:t>
            </a:r>
            <a:r>
              <a:rPr lang="ru-RU" sz="1600" b="1" dirty="0">
                <a:solidFill>
                  <a:srgbClr val="0070C0"/>
                </a:solidFill>
              </a:rPr>
              <a:t>.  Задачи  Московской  астрономической  олимпиады.  1997-2002.  Под  редакцией  О.С. </a:t>
            </a:r>
          </a:p>
          <a:p>
            <a:pPr marL="0" indent="0">
              <a:buNone/>
            </a:pPr>
            <a:r>
              <a:rPr lang="ru-RU" sz="1600" b="1" dirty="0" err="1">
                <a:solidFill>
                  <a:srgbClr val="0070C0"/>
                </a:solidFill>
              </a:rPr>
              <a:t>Угольникова</a:t>
            </a:r>
            <a:r>
              <a:rPr lang="ru-RU" sz="1600" b="1" dirty="0">
                <a:solidFill>
                  <a:srgbClr val="0070C0"/>
                </a:solidFill>
              </a:rPr>
              <a:t> и В.В. </a:t>
            </a:r>
            <a:r>
              <a:rPr lang="ru-RU" sz="1600" b="1" dirty="0" err="1">
                <a:solidFill>
                  <a:srgbClr val="0070C0"/>
                </a:solidFill>
              </a:rPr>
              <a:t>Чичмаря</a:t>
            </a:r>
            <a:r>
              <a:rPr lang="ru-RU" sz="1600" b="1" dirty="0">
                <a:solidFill>
                  <a:srgbClr val="0070C0"/>
                </a:solidFill>
              </a:rPr>
              <a:t>. Москва, МИОО, 2002.</a:t>
            </a:r>
          </a:p>
          <a:p>
            <a:pPr marL="0" indent="0">
              <a:buNone/>
            </a:pPr>
            <a:r>
              <a:rPr lang="ru-RU" sz="1600" b="1" dirty="0"/>
              <a:t>9.  Задачи  Московской  астрономической  олимпиады.  2003-2005.  Под  редакцией  О.С. </a:t>
            </a:r>
          </a:p>
          <a:p>
            <a:pPr marL="0" indent="0">
              <a:buNone/>
            </a:pPr>
            <a:r>
              <a:rPr lang="ru-RU" sz="1600" b="1" dirty="0" err="1"/>
              <a:t>Угольникова</a:t>
            </a:r>
            <a:r>
              <a:rPr lang="ru-RU" sz="1600" b="1" dirty="0"/>
              <a:t> и В.В. </a:t>
            </a:r>
            <a:r>
              <a:rPr lang="ru-RU" sz="1600" b="1" dirty="0" err="1"/>
              <a:t>Чичмаря</a:t>
            </a:r>
            <a:r>
              <a:rPr lang="ru-RU" sz="1600" b="1" dirty="0"/>
              <a:t>. Москва, МИОО, 2005.</a:t>
            </a:r>
          </a:p>
          <a:p>
            <a:pPr marL="0" indent="0">
              <a:buNone/>
            </a:pPr>
            <a:r>
              <a:rPr lang="ru-RU" sz="1600" b="1" dirty="0"/>
              <a:t>10.  Задачи Московской астрономической олимпиады. 2006-2015. Сборник под редакцией </a:t>
            </a:r>
            <a:r>
              <a:rPr lang="ru-RU" sz="1600" b="1" dirty="0" smtClean="0"/>
              <a:t>М.В</a:t>
            </a:r>
            <a:r>
              <a:rPr lang="ru-RU" sz="1600" b="1" dirty="0"/>
              <a:t>. Кузнецова, Н.Ю. </a:t>
            </a:r>
            <a:r>
              <a:rPr lang="ru-RU" sz="1600" b="1" dirty="0" err="1"/>
              <a:t>Подорванюка</a:t>
            </a:r>
            <a:r>
              <a:rPr lang="ru-RU" sz="1600" b="1" dirty="0"/>
              <a:t> и </a:t>
            </a:r>
            <a:r>
              <a:rPr lang="ru-RU" sz="1600" b="1" dirty="0" err="1"/>
              <a:t>О.С.Угольникова</a:t>
            </a:r>
            <a:r>
              <a:rPr lang="ru-RU" sz="1600" b="1" dirty="0"/>
              <a:t>, 2015.</a:t>
            </a:r>
          </a:p>
          <a:p>
            <a:pPr marL="0" indent="0">
              <a:buNone/>
            </a:pPr>
            <a:r>
              <a:rPr lang="ru-RU" sz="1600" b="1" dirty="0"/>
              <a:t>11.  О.С. Угольников. Всероссийская олимпиада школьников по астрономии в 2006 году. </a:t>
            </a:r>
          </a:p>
          <a:p>
            <a:pPr marL="0" indent="0">
              <a:buNone/>
            </a:pPr>
            <a:r>
              <a:rPr lang="ru-RU" sz="1600" b="1" dirty="0"/>
              <a:t>Москва, АПК и ППРО, 2007.</a:t>
            </a:r>
          </a:p>
        </p:txBody>
      </p:sp>
    </p:spTree>
    <p:extLst>
      <p:ext uri="{BB962C8B-B14F-4D97-AF65-F5344CB8AC3E}">
        <p14:creationId xmlns:p14="http://schemas.microsoft.com/office/powerpoint/2010/main" val="40323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ниги астрономия\IMG_20180823_123639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7427" b="13789"/>
          <a:stretch/>
        </p:blipFill>
        <p:spPr bwMode="auto">
          <a:xfrm>
            <a:off x="6156176" y="562886"/>
            <a:ext cx="262546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ниги астрономия\IMG_20180823_123651_HD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1663" r="5382"/>
          <a:stretch/>
        </p:blipFill>
        <p:spPr bwMode="auto">
          <a:xfrm rot="16200000">
            <a:off x="-263322" y="1207539"/>
            <a:ext cx="4033172" cy="28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ниги астрономия\IMG_20180823_123759_HD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2443" r="2024" b="4494"/>
          <a:stretch/>
        </p:blipFill>
        <p:spPr bwMode="auto">
          <a:xfrm rot="16200000">
            <a:off x="2705758" y="3339668"/>
            <a:ext cx="3993638" cy="26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заданий и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Решение  заданий  проверяется  жюри,  формируемым  организатором  олимпиады  -органом  местного  </a:t>
            </a:r>
            <a:r>
              <a:rPr lang="ru-RU" dirty="0" smtClean="0"/>
              <a:t>самоуправления</a:t>
            </a:r>
            <a:r>
              <a:rPr lang="ru-RU" dirty="0"/>
              <a:t>.</a:t>
            </a:r>
          </a:p>
          <a:p>
            <a:r>
              <a:rPr lang="ru-RU" dirty="0"/>
              <a:t>На основе протоколов школьного этапа  по всем образовательным учреждениям орган </a:t>
            </a:r>
            <a:r>
              <a:rPr lang="ru-RU" dirty="0" smtClean="0"/>
              <a:t>местного  </a:t>
            </a:r>
            <a:r>
              <a:rPr lang="ru-RU" dirty="0"/>
              <a:t>самоуправления  устанавливает  проходной  </a:t>
            </a:r>
            <a:r>
              <a:rPr lang="ru-RU" dirty="0" smtClean="0"/>
              <a:t>балл отдельно  </a:t>
            </a:r>
            <a:r>
              <a:rPr lang="ru-RU" dirty="0"/>
              <a:t>в  возрастных  параллелях  7,  8,  9,  10  и  11  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16916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37192" cy="298092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Проводится не  </a:t>
            </a:r>
            <a:r>
              <a:rPr lang="ru-RU" dirty="0"/>
              <a:t>позднее  25  декабря  </a:t>
            </a:r>
            <a:r>
              <a:rPr lang="ru-RU" dirty="0" smtClean="0"/>
              <a:t>2018 года в </a:t>
            </a:r>
            <a:r>
              <a:rPr lang="ru-RU" dirty="0"/>
              <a:t>один аудиторный тур в течение одного дня, общего для всех </a:t>
            </a:r>
            <a:r>
              <a:rPr lang="ru-RU" dirty="0" smtClean="0"/>
              <a:t>органов  </a:t>
            </a:r>
            <a:r>
              <a:rPr lang="ru-RU" dirty="0"/>
              <a:t>местного  самоуправления  данного  субъекта  Российской  </a:t>
            </a:r>
            <a:r>
              <a:rPr lang="ru-RU" dirty="0" smtClean="0"/>
              <a:t>Федерации.</a:t>
            </a:r>
          </a:p>
          <a:p>
            <a:r>
              <a:rPr lang="ru-RU" dirty="0"/>
              <a:t>Муниципальный  этап  проводится  независимо  для  школьников  7-11  классов</a:t>
            </a:r>
            <a:r>
              <a:rPr lang="ru-RU" dirty="0" smtClean="0"/>
              <a:t>.</a:t>
            </a:r>
          </a:p>
          <a:p>
            <a:r>
              <a:rPr lang="ru-RU" dirty="0"/>
              <a:t>Задания для муниципального этапа </a:t>
            </a:r>
            <a:r>
              <a:rPr lang="ru-RU" dirty="0" smtClean="0"/>
              <a:t>разрабатываются </a:t>
            </a:r>
            <a:r>
              <a:rPr lang="ru-RU" dirty="0"/>
              <a:t>региональной предметно-методической комиссией, формируемой органом </a:t>
            </a:r>
            <a:r>
              <a:rPr lang="ru-RU" dirty="0" smtClean="0"/>
              <a:t>государственной </a:t>
            </a:r>
            <a:r>
              <a:rPr lang="ru-RU" dirty="0"/>
              <a:t>власти субъекта Российской Федерации, </a:t>
            </a:r>
            <a:r>
              <a:rPr lang="ru-RU" dirty="0" smtClean="0"/>
              <a:t>и </a:t>
            </a:r>
            <a:r>
              <a:rPr lang="ru-RU" dirty="0"/>
              <a:t>являются общими для всех муниципальных образований, </a:t>
            </a:r>
            <a:r>
              <a:rPr lang="ru-RU" dirty="0" smtClean="0"/>
              <a:t>входящих  </a:t>
            </a:r>
            <a:r>
              <a:rPr lang="ru-RU" dirty="0"/>
              <a:t>в  данный  субъект  РФ</a:t>
            </a:r>
            <a:r>
              <a:rPr lang="ru-RU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2" y="4437112"/>
            <a:ext cx="8496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Задания  школьного  и  муниципального  этапа  Всероссийской  олимпиады  по </a:t>
            </a:r>
            <a:r>
              <a:rPr lang="ru-RU" dirty="0" smtClean="0"/>
              <a:t>астрономии  </a:t>
            </a:r>
            <a:r>
              <a:rPr lang="ru-RU" dirty="0"/>
              <a:t>составляются  на  основе  методической  программы  Всероссийской  олимпиады </a:t>
            </a:r>
            <a:r>
              <a:rPr lang="ru-RU" dirty="0" smtClean="0"/>
              <a:t>школьников </a:t>
            </a:r>
            <a:r>
              <a:rPr lang="ru-RU" dirty="0"/>
              <a:t>по астрономии</a:t>
            </a:r>
          </a:p>
          <a:p>
            <a:r>
              <a:rPr lang="ru-RU" dirty="0" smtClean="0"/>
              <a:t>На </a:t>
            </a:r>
            <a:r>
              <a:rPr lang="ru-RU" dirty="0"/>
              <a:t>основе протоколов муниципального этапа по всем муниципальным образованиям орган  государственной  власти  субъекта  Российской  Федерации,  осуществляющий государственное  управление  в  сфере  образования,  устанавливает  проходной  балл  –минимальную  оценку  на  муниципальном  этапе,  необходимую  для  участия  в  региональном этапе.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6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для 5-6 класса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1.1</a:t>
            </a:r>
            <a:r>
              <a:rPr lang="ru-RU" b="1" dirty="0"/>
              <a:t>. Основные объекты звездного неба.</a:t>
            </a:r>
          </a:p>
          <a:p>
            <a:pPr marL="0" indent="0">
              <a:buNone/>
            </a:pPr>
            <a:r>
              <a:rPr lang="ru-RU" dirty="0"/>
              <a:t>Созвездия  и  наиболее  яркие  звезды  неба.  Условия  их  видимости  в  разные  сезоны  года. </a:t>
            </a:r>
          </a:p>
          <a:p>
            <a:pPr marL="0" indent="0">
              <a:buNone/>
            </a:pPr>
            <a:r>
              <a:rPr lang="ru-RU" dirty="0"/>
              <a:t>Ориентирование на местности по полярной звезде.  Астеризмы.  Видимые отличия планет от </a:t>
            </a:r>
          </a:p>
          <a:p>
            <a:pPr marL="0" indent="0">
              <a:buNone/>
            </a:pPr>
            <a:r>
              <a:rPr lang="ru-RU" dirty="0"/>
              <a:t>звезд.</a:t>
            </a:r>
          </a:p>
          <a:p>
            <a:r>
              <a:rPr lang="ru-RU" b="1" dirty="0"/>
              <a:t>1.2. Видимое движение Солнца по небу.</a:t>
            </a:r>
          </a:p>
          <a:p>
            <a:pPr marL="0" indent="0">
              <a:buNone/>
            </a:pPr>
            <a:r>
              <a:rPr lang="ru-RU" dirty="0"/>
              <a:t>Эклиптика,  зодиакальные  созвездия.  Положение  Солнца  в  созвездиях  в  зависимости  от </a:t>
            </a:r>
          </a:p>
          <a:p>
            <a:pPr marL="0" indent="0">
              <a:buNone/>
            </a:pPr>
            <a:r>
              <a:rPr lang="ru-RU" dirty="0"/>
              <a:t>времени года. </a:t>
            </a:r>
          </a:p>
          <a:p>
            <a:r>
              <a:rPr lang="ru-RU" b="1" dirty="0"/>
              <a:t>1.3. Солнечная система.</a:t>
            </a:r>
          </a:p>
          <a:p>
            <a:pPr marL="0" indent="0">
              <a:buNone/>
            </a:pPr>
            <a:r>
              <a:rPr lang="ru-RU" dirty="0"/>
              <a:t>Структура  и  состав  Солнечной  системы.  Астрономическая  единица.  Планеты  Солнечной </a:t>
            </a:r>
            <a:r>
              <a:rPr lang="ru-RU" dirty="0" smtClean="0"/>
              <a:t>системы</a:t>
            </a:r>
            <a:r>
              <a:rPr lang="ru-RU" dirty="0"/>
              <a:t>:  радиусы  орбит,  физические  характеристики  (размеры,  форма,  масса,  плотность, </a:t>
            </a:r>
            <a:r>
              <a:rPr lang="ru-RU" dirty="0" smtClean="0"/>
              <a:t>период  </a:t>
            </a:r>
            <a:r>
              <a:rPr lang="ru-RU" dirty="0"/>
              <a:t>вращения).  Обращение  Земли  вокруг  Солнца,  как  причина  смены  времен  года. </a:t>
            </a:r>
            <a:r>
              <a:rPr lang="ru-RU" dirty="0" smtClean="0"/>
              <a:t>Крупнейшие </a:t>
            </a:r>
            <a:r>
              <a:rPr lang="ru-RU" dirty="0"/>
              <a:t>спутники планет. Системы мира Птолемея и Коперника. </a:t>
            </a:r>
            <a:endParaRPr lang="ru-RU" dirty="0" smtClean="0"/>
          </a:p>
          <a:p>
            <a:r>
              <a:rPr lang="ru-RU" b="1" dirty="0" smtClean="0"/>
              <a:t>1.4</a:t>
            </a:r>
            <a:r>
              <a:rPr lang="ru-RU" b="1" dirty="0"/>
              <a:t>. Основы летоисчисления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Календарный  год.  Високосные  и  </a:t>
            </a:r>
            <a:r>
              <a:rPr lang="ru-RU" dirty="0" err="1"/>
              <a:t>невисокосные</a:t>
            </a:r>
            <a:r>
              <a:rPr lang="ru-RU" dirty="0"/>
              <a:t>  года.  Юлианский  и  григорианский </a:t>
            </a:r>
            <a:r>
              <a:rPr lang="ru-RU" dirty="0" smtClean="0"/>
              <a:t>календари</a:t>
            </a:r>
            <a:r>
              <a:rPr lang="ru-RU" dirty="0"/>
              <a:t>. </a:t>
            </a:r>
          </a:p>
          <a:p>
            <a:r>
              <a:rPr lang="ru-RU" b="1" dirty="0"/>
              <a:t>1.5. Вращение Земли.</a:t>
            </a:r>
          </a:p>
          <a:p>
            <a:pPr marL="0" indent="0">
              <a:buNone/>
            </a:pPr>
            <a:r>
              <a:rPr lang="ru-RU" dirty="0"/>
              <a:t>Полюс и экватор. Смена дня и ночи. Изменение вида звездного неба в течении суток.</a:t>
            </a:r>
          </a:p>
          <a:p>
            <a:r>
              <a:rPr lang="ru-RU" b="1" dirty="0"/>
              <a:t>1.6. Основные сведения о Луне.</a:t>
            </a:r>
          </a:p>
          <a:p>
            <a:pPr marL="0" indent="0">
              <a:buNone/>
            </a:pPr>
            <a:r>
              <a:rPr lang="ru-RU" dirty="0"/>
              <a:t>Движение Луны вокруг Земли, фазы Луны. Солнечные и лунные затмения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1.7</a:t>
            </a:r>
            <a:r>
              <a:rPr lang="ru-RU" b="1" dirty="0"/>
              <a:t>. Начальные представления о структуре Вселенной.</a:t>
            </a:r>
          </a:p>
          <a:p>
            <a:pPr marL="0" indent="0">
              <a:buNone/>
            </a:pPr>
            <a:r>
              <a:rPr lang="ru-RU" dirty="0"/>
              <a:t>Основные  типы  объектов  Вселенной  (звезды,  галактики).  Характерные  пространственные </a:t>
            </a:r>
          </a:p>
          <a:p>
            <a:pPr marL="0" indent="0">
              <a:buNone/>
            </a:pPr>
            <a:r>
              <a:rPr lang="ru-RU" dirty="0"/>
              <a:t>масштабы.</a:t>
            </a:r>
          </a:p>
        </p:txBody>
      </p:sp>
    </p:spTree>
    <p:extLst>
      <p:ext uri="{BB962C8B-B14F-4D97-AF65-F5344CB8AC3E}">
        <p14:creationId xmlns:p14="http://schemas.microsoft.com/office/powerpoint/2010/main" val="14581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Темы для подготовке к олимпиаде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для </a:t>
            </a:r>
            <a:r>
              <a:rPr lang="ru-RU" sz="3200" dirty="0" smtClean="0">
                <a:solidFill>
                  <a:srgbClr val="FF0000"/>
                </a:solidFill>
              </a:rPr>
              <a:t>7 </a:t>
            </a:r>
            <a:r>
              <a:rPr lang="ru-RU" sz="3200" dirty="0">
                <a:solidFill>
                  <a:srgbClr val="FF0000"/>
                </a:solidFill>
              </a:rPr>
              <a:t>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91264" cy="4421088"/>
          </a:xfrm>
        </p:spPr>
        <p:txBody>
          <a:bodyPr>
            <a:noAutofit/>
          </a:bodyPr>
          <a:lstStyle/>
          <a:p>
            <a:r>
              <a:rPr lang="ru-RU" sz="1600" b="1" dirty="0"/>
              <a:t>2.1. Земля как планета.</a:t>
            </a:r>
          </a:p>
          <a:p>
            <a:pPr marL="0" indent="0">
              <a:buNone/>
            </a:pPr>
            <a:r>
              <a:rPr lang="ru-RU" sz="1600" i="1" dirty="0"/>
              <a:t>Школьный  этап</a:t>
            </a:r>
            <a:r>
              <a:rPr lang="ru-RU" sz="1600" dirty="0"/>
              <a:t>:  Фигура  Земли.  Экваториальный  и  полярный  радиусы.   Географические </a:t>
            </a:r>
            <a:r>
              <a:rPr lang="ru-RU" sz="1600" dirty="0" smtClean="0"/>
              <a:t>координаты</a:t>
            </a:r>
            <a:r>
              <a:rPr lang="ru-RU" sz="1600" dirty="0"/>
              <a:t>.</a:t>
            </a:r>
          </a:p>
          <a:p>
            <a:r>
              <a:rPr lang="ru-RU" sz="1600" b="1" dirty="0"/>
              <a:t>2.2. Основы сферической астрономии.</a:t>
            </a:r>
          </a:p>
          <a:p>
            <a:pPr marL="0" indent="0">
              <a:buNone/>
            </a:pPr>
            <a:r>
              <a:rPr lang="ru-RU" sz="1600" i="1" dirty="0"/>
              <a:t>Школьный этап: </a:t>
            </a:r>
            <a:r>
              <a:rPr lang="ru-RU" sz="1600" dirty="0"/>
              <a:t>Основные точки и линии на небесной сфере (горизонт, небесный меридиан</a:t>
            </a:r>
            <a:r>
              <a:rPr lang="ru-RU" sz="1600" dirty="0" smtClean="0"/>
              <a:t>, 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зенит, полюс мира, стороны света). Понятие высоты объекта над горизонтом. Связь высоты </a:t>
            </a:r>
            <a:r>
              <a:rPr lang="ru-RU" sz="1600" dirty="0" smtClean="0"/>
              <a:t>полюса </a:t>
            </a:r>
            <a:r>
              <a:rPr lang="ru-RU" sz="1600" dirty="0"/>
              <a:t>мира над горизонтом с широтой наблюдателя. </a:t>
            </a:r>
          </a:p>
          <a:p>
            <a:pPr marL="0" indent="0">
              <a:buNone/>
            </a:pPr>
            <a:r>
              <a:rPr lang="ru-RU" sz="1600" i="1" dirty="0"/>
              <a:t>Муниципальный этап: </a:t>
            </a:r>
            <a:r>
              <a:rPr lang="ru-RU" sz="1600" dirty="0"/>
              <a:t>Суточные пути светил на небесной сфере на разных широтах. Восход, </a:t>
            </a:r>
            <a:r>
              <a:rPr lang="ru-RU" sz="1600" dirty="0" smtClean="0"/>
              <a:t>заход</a:t>
            </a:r>
            <a:r>
              <a:rPr lang="ru-RU" sz="1600" dirty="0"/>
              <a:t>,  кульминация.  Годичное  движение  Солнца  по  небу.  Равноденствия  и  солнцестояния. </a:t>
            </a:r>
            <a:r>
              <a:rPr lang="ru-RU" sz="1600" dirty="0" smtClean="0"/>
              <a:t>Полярный </a:t>
            </a:r>
            <a:r>
              <a:rPr lang="ru-RU" sz="1600" dirty="0"/>
              <a:t>день и полярная ночь. Тропик и полярный круг.</a:t>
            </a:r>
          </a:p>
          <a:p>
            <a:r>
              <a:rPr lang="ru-RU" sz="1600" b="1" dirty="0"/>
              <a:t>2.3. Оптические явления в атмосфере Земли.</a:t>
            </a:r>
          </a:p>
          <a:p>
            <a:pPr marL="0" indent="0">
              <a:buNone/>
            </a:pPr>
            <a:r>
              <a:rPr lang="ru-RU" sz="1600" i="1" dirty="0"/>
              <a:t>Школьный  этап:  </a:t>
            </a:r>
            <a:r>
              <a:rPr lang="ru-RU" sz="1600" dirty="0"/>
              <a:t>Радуга,  солнечные  и  лунные  гало,  ложное  Солнце  (паргелий)  и  ложная </a:t>
            </a:r>
            <a:r>
              <a:rPr lang="ru-RU" sz="1600" dirty="0" smtClean="0"/>
              <a:t>Луна </a:t>
            </a:r>
            <a:r>
              <a:rPr lang="ru-RU" sz="1600" dirty="0"/>
              <a:t>(</a:t>
            </a:r>
            <a:r>
              <a:rPr lang="ru-RU" sz="1600" dirty="0" err="1"/>
              <a:t>парселений</a:t>
            </a:r>
            <a:r>
              <a:rPr lang="ru-RU" sz="1600" dirty="0"/>
              <a:t>), световые столбы. Серебристые облака. Полярные сияния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42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5623</Words>
  <Application>Microsoft Office PowerPoint</Application>
  <PresentationFormat>Экран (4:3)</PresentationFormat>
  <Paragraphs>285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Подготовка к олимпиадам по астрономии</vt:lpstr>
      <vt:lpstr>ВСЕРОССИЙСКАЯ ОЛИМПИАДА ШКОЛЬНИКОВ ПО АСТРОНОМИИ</vt:lpstr>
      <vt:lpstr>Школьный этап</vt:lpstr>
      <vt:lpstr>Возрастные категории</vt:lpstr>
      <vt:lpstr>Проверка заданий и результаты</vt:lpstr>
      <vt:lpstr>Муниципальный этап</vt:lpstr>
      <vt:lpstr>Презентация PowerPoint</vt:lpstr>
      <vt:lpstr>Темы для подготовке к олимпиаде  для 5-6 класса</vt:lpstr>
      <vt:lpstr>Темы для подготовке к олимпиаде  для 7 класса</vt:lpstr>
      <vt:lpstr>Темы для подготовке к олимпиаде  для 7 класса</vt:lpstr>
      <vt:lpstr>Темы для подготовке к олимпиаде  для 8 класса</vt:lpstr>
      <vt:lpstr>Темы для подготовке к олимпиаде  для 8 класса</vt:lpstr>
      <vt:lpstr>Темы для подготовке к олимпиаде  для 9 класса</vt:lpstr>
      <vt:lpstr>Темы для подготовке к олимпиаде  для 9 класса</vt:lpstr>
      <vt:lpstr>Темы для подготовке к олимпиаде  для 9 класса</vt:lpstr>
      <vt:lpstr>Темы для подготовке к олимпиаде  для 9 класса</vt:lpstr>
      <vt:lpstr>Темы для подготовке к олимпиаде  для 10 класса</vt:lpstr>
      <vt:lpstr>Темы для подготовке к олимпиаде  для 10 класса</vt:lpstr>
      <vt:lpstr>Темы для подготовке к олимпиаде  для 10 класса</vt:lpstr>
      <vt:lpstr>Темы для подготовке к олимпиаде  для 11 класса</vt:lpstr>
      <vt:lpstr>Темы для подготовке к олимпиаде  для 11 класса</vt:lpstr>
      <vt:lpstr>Справочные данные, разрешённые к решению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ЗАДАНИЙ ШКОЛЬНОГО И МУНИЦИПАЛЬНОГО ЭТАПА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Оценивания выполненных олимпиадных заданий</vt:lpstr>
      <vt:lpstr>СПИСОК ЛИТЕРАТУРЫ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олимпиадам по астрономии</dc:title>
  <dc:creator>Елена Лавут</dc:creator>
  <cp:lastModifiedBy>Елена Лавут</cp:lastModifiedBy>
  <cp:revision>23</cp:revision>
  <dcterms:created xsi:type="dcterms:W3CDTF">2018-08-23T21:40:16Z</dcterms:created>
  <dcterms:modified xsi:type="dcterms:W3CDTF">2018-08-24T10:03:59Z</dcterms:modified>
</cp:coreProperties>
</file>