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1" r:id="rId9"/>
    <p:sldId id="272" r:id="rId10"/>
    <p:sldId id="264" r:id="rId11"/>
    <p:sldId id="265" r:id="rId12"/>
    <p:sldId id="266" r:id="rId13"/>
    <p:sldId id="273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4D26706-B343-4ED9-81D5-FB60836EA3C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E9D1044-6608-422E-9329-933F0D48DF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214423"/>
            <a:ext cx="8458200" cy="2857519"/>
          </a:xfrm>
        </p:spPr>
        <p:txBody>
          <a:bodyPr>
            <a:noAutofit/>
          </a:bodyPr>
          <a:lstStyle/>
          <a:p>
            <a:r>
              <a:rPr lang="ru-RU" sz="5400" dirty="0" smtClean="0"/>
              <a:t>ЕГЭ по биологии – 2016</a:t>
            </a:r>
            <a:br>
              <a:rPr lang="ru-RU" sz="5400" dirty="0" smtClean="0"/>
            </a:br>
            <a:r>
              <a:rPr lang="ru-RU" sz="5400" dirty="0" smtClean="0"/>
              <a:t>в Республике Крым: итоги и перспективы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143380"/>
            <a:ext cx="8458200" cy="135732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Типичные ошибки: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1 группа – недостаточность предметных УУД (незнание фактического материала)</a:t>
            </a:r>
          </a:p>
          <a:p>
            <a:r>
              <a:rPr lang="ru-RU" b="1" dirty="0" smtClean="0"/>
              <a:t>2 группа  </a:t>
            </a:r>
            <a:r>
              <a:rPr lang="ru-RU" dirty="0" smtClean="0"/>
              <a:t>- </a:t>
            </a:r>
            <a:r>
              <a:rPr lang="ru-RU" b="1" dirty="0" smtClean="0"/>
              <a:t>недостаточность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УУД ( умения анализировать материал, устанавливать причинно-следственные связи, выделять  главное, четко, аргументировано объяснять явления, приводить доказательства и пр.)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Темы, вызвавшие наибольшие затруднения -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12800" b="1" dirty="0" smtClean="0"/>
              <a:t>Митоз, мейоз </a:t>
            </a:r>
            <a:r>
              <a:rPr lang="ru-RU" sz="12800" dirty="0" smtClean="0"/>
              <a:t>(</a:t>
            </a:r>
            <a:r>
              <a:rPr lang="ru-RU" sz="12800" i="1" dirty="0" smtClean="0"/>
              <a:t>особенно - количество хромосом и молекул ДНК в разных фазах деления);</a:t>
            </a:r>
          </a:p>
          <a:p>
            <a:r>
              <a:rPr lang="ru-RU" sz="12800" b="1" dirty="0" smtClean="0"/>
              <a:t> Жизненные циклы </a:t>
            </a:r>
            <a:r>
              <a:rPr lang="ru-RU" sz="12800" i="1" dirty="0" smtClean="0"/>
              <a:t>(особенно – высших растений; хромосомный набор в клетках на разных стадиях жизненного цикла, в разных частях органов растений)</a:t>
            </a:r>
          </a:p>
          <a:p>
            <a:r>
              <a:rPr lang="ru-RU" sz="12800" b="1" dirty="0" smtClean="0"/>
              <a:t>Эволюция </a:t>
            </a:r>
            <a:r>
              <a:rPr lang="ru-RU" sz="12800" i="1" dirty="0" smtClean="0"/>
              <a:t>(движущие силы эволюции; результаты, пути и направления эволюции растений и животных)</a:t>
            </a:r>
          </a:p>
          <a:p>
            <a:r>
              <a:rPr lang="ru-RU" sz="12800" b="1" dirty="0" smtClean="0"/>
              <a:t>Методы селекции и биотехнологии</a:t>
            </a:r>
          </a:p>
          <a:p>
            <a:endParaRPr lang="ru-RU" sz="8600" b="1" dirty="0" smtClean="0"/>
          </a:p>
          <a:p>
            <a:pPr>
              <a:buNone/>
            </a:pPr>
            <a:r>
              <a:rPr lang="ru-RU" sz="4900" b="1" dirty="0" smtClean="0"/>
              <a:t/>
            </a:r>
            <a:br>
              <a:rPr lang="ru-RU" sz="4900" b="1" dirty="0" smtClean="0"/>
            </a:b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Темы, вызвавшие наибольшие затруднения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Нервная система и нейрогуморальная регуляция процессов жизнедеятельности организма человека </a:t>
            </a:r>
          </a:p>
          <a:p>
            <a:r>
              <a:rPr lang="ru-RU" b="1" dirty="0" smtClean="0"/>
              <a:t>Обмен веществ на клеточном и организменном уровнях; </a:t>
            </a:r>
          </a:p>
          <a:p>
            <a:r>
              <a:rPr lang="ru-RU" b="1" dirty="0" smtClean="0"/>
              <a:t>Решение задач на транскрипцию и трансляцию</a:t>
            </a:r>
          </a:p>
          <a:p>
            <a:r>
              <a:rPr lang="ru-RU" b="1" dirty="0" smtClean="0"/>
              <a:t>Решение задач на сцепленное ( в том числе с полом) наследование, анализ родословной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)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Задания, вызвавшие наибольшие затруднения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Сравнение признаков растений, животных из разных систематических групп и выводы на его основе</a:t>
            </a:r>
          </a:p>
          <a:p>
            <a:r>
              <a:rPr lang="ru-RU" dirty="0" smtClean="0"/>
              <a:t> Определение уровня организации объекта или  процесса</a:t>
            </a:r>
          </a:p>
          <a:p>
            <a:r>
              <a:rPr lang="ru-RU" dirty="0" smtClean="0"/>
              <a:t>Установление правильной последовательности событий или действий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4297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Затруднения «регионального» характера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Поиск неверных суждений, исправление ошибок  (запись в исправленной форме)</a:t>
            </a:r>
          </a:p>
          <a:p>
            <a:pPr>
              <a:buNone/>
            </a:pPr>
            <a:r>
              <a:rPr lang="ru-RU" sz="4000" b="1" u="sng" dirty="0" smtClean="0"/>
              <a:t>Важно</a:t>
            </a:r>
            <a:r>
              <a:rPr lang="ru-RU" sz="4000" u="sng" dirty="0" smtClean="0"/>
              <a:t>: При записи утверждения в исправленной форме следует избегать использования частицы «НЕ». </a:t>
            </a:r>
            <a:endParaRPr lang="ru-RU" sz="4000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Ошибочное утверждение </a:t>
            </a:r>
            <a:r>
              <a:rPr lang="ru-RU" b="1" dirty="0" smtClean="0"/>
              <a:t>« Гипофиз синтезирует адреналин»</a:t>
            </a:r>
          </a:p>
          <a:p>
            <a:r>
              <a:rPr lang="ru-RU" u="sng" dirty="0" smtClean="0"/>
              <a:t>Не рекомендуется</a:t>
            </a:r>
            <a:r>
              <a:rPr lang="ru-RU" dirty="0" smtClean="0"/>
              <a:t>: «Гипофиз НЕ синтезирует адреналин» ( 0 баллов)</a:t>
            </a:r>
          </a:p>
          <a:p>
            <a:r>
              <a:rPr lang="ru-RU" u="sng" dirty="0" smtClean="0"/>
              <a:t>Рекомендуется: </a:t>
            </a:r>
            <a:r>
              <a:rPr lang="ru-RU" dirty="0" smtClean="0"/>
              <a:t>«Надпочечники синтезируют адреналин» ( возможны другие варианты, с уточнением – «Гипофиз не синтезирует адреналин, а синтезирует …..») – 1 балл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ЕГЭ по биологии в 2017году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Планируется исключить задания с выбором 1 правильного ответа</a:t>
            </a:r>
          </a:p>
          <a:p>
            <a:r>
              <a:rPr lang="ru-RU" dirty="0" smtClean="0"/>
              <a:t>Большее внимание анализу различных источников информации – текстов, таблиц, графиков, рисунков, диаграмм</a:t>
            </a:r>
          </a:p>
          <a:p>
            <a:r>
              <a:rPr lang="ru-RU" dirty="0" smtClean="0"/>
              <a:t>Существенно изменена форма заданий (примеры - на сайте ФИПИ)</a:t>
            </a:r>
          </a:p>
          <a:p>
            <a:r>
              <a:rPr lang="ru-RU" dirty="0" smtClean="0"/>
              <a:t>Увеличено время – 210 минут (вместо 180)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329122"/>
          </a:xfrm>
        </p:spPr>
        <p:txBody>
          <a:bodyPr/>
          <a:lstStyle/>
          <a:p>
            <a:pPr algn="ctr"/>
            <a:r>
              <a:rPr lang="ru-RU" sz="7200" dirty="0" smtClean="0"/>
              <a:t>Благодарю за внимание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429264"/>
            <a:ext cx="8686800" cy="65086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900626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Сравнительный</a:t>
            </a:r>
            <a:r>
              <a:rPr lang="ru-RU" sz="4400" dirty="0" smtClean="0"/>
              <a:t> </a:t>
            </a:r>
            <a:r>
              <a:rPr lang="ru-RU" sz="4400" b="1" dirty="0" smtClean="0"/>
              <a:t>анализ результатов ЕГЭ по биологии в Крыму в 2015 и 2016 году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143512"/>
            <a:ext cx="8686800" cy="93661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85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357166"/>
          <a:ext cx="8686800" cy="6000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10991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2016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2015</a:t>
                      </a:r>
                      <a:endParaRPr lang="ru-RU" sz="4400" dirty="0"/>
                    </a:p>
                  </a:txBody>
                  <a:tcPr/>
                </a:tc>
              </a:tr>
              <a:tr h="74196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Приняло участие в ЕГЭ (чел.)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759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256</a:t>
                      </a:r>
                      <a:endParaRPr lang="ru-RU" sz="3600" dirty="0"/>
                    </a:p>
                  </a:txBody>
                  <a:tcPr/>
                </a:tc>
              </a:tr>
              <a:tr h="854429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Максимальный тестовый балл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100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4429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Минимальный тестовый балл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36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4196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тестовый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51,0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55,3</a:t>
                      </a:r>
                      <a:endParaRPr lang="ru-RU" sz="3600" dirty="0"/>
                    </a:p>
                  </a:txBody>
                  <a:tcPr/>
                </a:tc>
              </a:tr>
              <a:tr h="854429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набрали  минимального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141</a:t>
                      </a:r>
                      <a:r>
                        <a:rPr lang="ru-RU" sz="3600" baseline="0" dirty="0" smtClean="0"/>
                        <a:t> </a:t>
                      </a:r>
                      <a:r>
                        <a:rPr lang="ru-RU" sz="3600" dirty="0" smtClean="0"/>
                        <a:t>(18,6%)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18 (7%)</a:t>
                      </a:r>
                      <a:endParaRPr lang="ru-RU" sz="3600" dirty="0"/>
                    </a:p>
                  </a:txBody>
                  <a:tcPr/>
                </a:tc>
              </a:tr>
              <a:tr h="854429">
                <a:tc>
                  <a:txBody>
                    <a:bodyPr/>
                    <a:lstStyle/>
                    <a:p>
                      <a:r>
                        <a:rPr lang="ru-RU" dirty="0" smtClean="0"/>
                        <a:t>Набрали</a:t>
                      </a:r>
                      <a:r>
                        <a:rPr lang="ru-RU" baseline="0" dirty="0" smtClean="0"/>
                        <a:t>  максимальный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-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-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Особенности подходов к оцениванию ответов: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b="1" u="sng" dirty="0" smtClean="0"/>
              <a:t>«Допускаются иные формулировки ответа, не искажающие его смысла» </a:t>
            </a:r>
            <a:r>
              <a:rPr lang="ru-RU" dirty="0" smtClean="0"/>
              <a:t>– оценивается правильность </a:t>
            </a:r>
            <a:r>
              <a:rPr lang="ru-RU" b="1" dirty="0" smtClean="0"/>
              <a:t>любых</a:t>
            </a:r>
            <a:r>
              <a:rPr lang="ru-RU" dirty="0" smtClean="0"/>
              <a:t> вариантов ответа, а не только приведенных в эталоне</a:t>
            </a:r>
          </a:p>
          <a:p>
            <a:r>
              <a:rPr lang="ru-RU" b="1" u="sng" dirty="0" smtClean="0"/>
              <a:t>«Правильный ответ должен содержать следующие позиции» </a:t>
            </a:r>
            <a:r>
              <a:rPr lang="ru-RU" dirty="0" smtClean="0"/>
              <a:t>– в ответе отслеживаются </a:t>
            </a:r>
            <a:r>
              <a:rPr lang="ru-RU" b="1" dirty="0" smtClean="0"/>
              <a:t>только указанные </a:t>
            </a:r>
            <a:r>
              <a:rPr lang="ru-RU" dirty="0" smtClean="0"/>
              <a:t>позиции (требования к решению задач)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При наличии в ответе неверных позиций наряду с верными выставление высшего балла невозможно</a:t>
            </a:r>
          </a:p>
          <a:p>
            <a:r>
              <a:rPr lang="ru-RU" b="1" dirty="0" smtClean="0"/>
              <a:t>При наличии развёрнутого ответа, выходящего за рамки обязательного минимума, превышающего содержание эталона, повышение максимального балла </a:t>
            </a:r>
            <a:r>
              <a:rPr lang="ru-RU" b="1" u="sng" dirty="0" smtClean="0"/>
              <a:t>не предусматривается</a:t>
            </a:r>
            <a:endParaRPr lang="ru-RU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Задачи содержат закрытый ряд требований    (оцениваются только позиции, содержащиеся  в эталоне)</a:t>
            </a:r>
          </a:p>
          <a:p>
            <a:r>
              <a:rPr lang="ru-RU" b="1" dirty="0" smtClean="0"/>
              <a:t>Допустима иная, чем в эталоне, буквенная символика</a:t>
            </a:r>
          </a:p>
          <a:p>
            <a:r>
              <a:rPr lang="ru-RU" b="1" dirty="0" smtClean="0"/>
              <a:t>При решении генетических задач </a:t>
            </a:r>
            <a:r>
              <a:rPr lang="ru-RU" b="1" u="sng" dirty="0" smtClean="0"/>
              <a:t>наличие схемы скрещивания обязательно</a:t>
            </a:r>
          </a:p>
          <a:p>
            <a:r>
              <a:rPr lang="ru-RU" b="1" dirty="0" smtClean="0"/>
              <a:t>В схеме должны быть указаны генотипы родителей, гаметы, генотипы и фенотипы потомства</a:t>
            </a:r>
            <a:endParaRPr lang="ru-RU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 генетических и цитологических задач (3 балла)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Важно: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В листе ответа должен быть представлен </a:t>
            </a:r>
            <a:r>
              <a:rPr lang="ru-RU" b="1" u="sng" dirty="0" smtClean="0"/>
              <a:t>ход решения задачи</a:t>
            </a:r>
            <a:r>
              <a:rPr lang="ru-RU" b="1" dirty="0" smtClean="0"/>
              <a:t>, без которого невозможно получить правильные элементы ответа </a:t>
            </a:r>
          </a:p>
          <a:p>
            <a:pPr>
              <a:buNone/>
            </a:pPr>
            <a:r>
              <a:rPr lang="ru-RU" i="1" dirty="0" smtClean="0"/>
              <a:t>( в случае, если схема скрещивания не приведена, но задание выполнено, есть рассуждения, причем словесно правильно описаны все элементы ответа, ставится </a:t>
            </a:r>
            <a:r>
              <a:rPr lang="ru-RU" b="1" i="1" dirty="0" smtClean="0"/>
              <a:t>1 </a:t>
            </a:r>
            <a:r>
              <a:rPr lang="ru-RU" i="1" dirty="0" smtClean="0"/>
              <a:t>балл)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Обязательно объяснять результаты скрещивания</a:t>
            </a:r>
          </a:p>
          <a:p>
            <a:r>
              <a:rPr lang="ru-RU" dirty="0" smtClean="0"/>
              <a:t>Обязательно указать не только название закона, но и раскрыть его смысл.</a:t>
            </a:r>
          </a:p>
          <a:p>
            <a:pPr>
              <a:buNone/>
            </a:pPr>
            <a:r>
              <a:rPr lang="ru-RU" i="1" dirty="0" smtClean="0"/>
              <a:t>Например – </a:t>
            </a:r>
          </a:p>
          <a:p>
            <a:pPr>
              <a:buNone/>
            </a:pPr>
            <a:r>
              <a:rPr lang="ru-RU" i="1" dirty="0" smtClean="0"/>
              <a:t>не рекомендуется – « 1й закон Менделя»</a:t>
            </a:r>
          </a:p>
          <a:p>
            <a:pPr>
              <a:buNone/>
            </a:pPr>
            <a:r>
              <a:rPr lang="ru-RU" i="1" u="sng" dirty="0" smtClean="0"/>
              <a:t>рекомендуется</a:t>
            </a:r>
            <a:r>
              <a:rPr lang="ru-RU" i="1" dirty="0" smtClean="0"/>
              <a:t> – « …1й закон Менделя – закон единообразия гибридов первого поколения»</a:t>
            </a:r>
            <a:endParaRPr lang="ru-RU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При работе с рисунками, графиками, схемами и т.п. следует опираться </a:t>
            </a:r>
            <a:r>
              <a:rPr lang="ru-RU" sz="4000" u="sng" dirty="0" smtClean="0"/>
              <a:t>только на ту </a:t>
            </a:r>
            <a:r>
              <a:rPr lang="ru-RU" sz="4000" dirty="0" smtClean="0"/>
              <a:t>информацию, которая может быть извлечена из </a:t>
            </a:r>
            <a:r>
              <a:rPr lang="ru-RU" sz="4000" u="sng" dirty="0" smtClean="0"/>
              <a:t>данного источника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379</TotalTime>
  <Words>636</Words>
  <Application>Microsoft Office PowerPoint</Application>
  <PresentationFormat>Экран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Литейная</vt:lpstr>
      <vt:lpstr>ЕГЭ по биологии – 2016 в Республике Крым: итоги и перспективы</vt:lpstr>
      <vt:lpstr>Сравнительный анализ результатов ЕГЭ по биологии в Крыму в 2015 и 2016 году </vt:lpstr>
      <vt:lpstr>Слайд 3</vt:lpstr>
      <vt:lpstr>Особенности подходов к оцениванию ответов:</vt:lpstr>
      <vt:lpstr>Важно:</vt:lpstr>
      <vt:lpstr>Решение генетических и цитологических задач (3 балла)</vt:lpstr>
      <vt:lpstr>Важно:</vt:lpstr>
      <vt:lpstr>Важно</vt:lpstr>
      <vt:lpstr>Важно</vt:lpstr>
      <vt:lpstr>Типичные ошибки:</vt:lpstr>
      <vt:lpstr>Темы, вызвавшие наибольшие затруднения -  </vt:lpstr>
      <vt:lpstr>Темы, вызвавшие наибольшие затруднения - </vt:lpstr>
      <vt:lpstr>Задания, вызвавшие наибольшие затруднения</vt:lpstr>
      <vt:lpstr>Затруднения «регионального» характера:</vt:lpstr>
      <vt:lpstr>Пример:</vt:lpstr>
      <vt:lpstr>ЕГЭ по биологии в 2017году</vt:lpstr>
      <vt:lpstr>Благодарю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ЕГЭ по биологии в республике крым: итоги и перспективы</dc:title>
  <dc:creator>Admin</dc:creator>
  <cp:lastModifiedBy>Центр</cp:lastModifiedBy>
  <cp:revision>40</cp:revision>
  <dcterms:created xsi:type="dcterms:W3CDTF">2016-03-08T17:20:41Z</dcterms:created>
  <dcterms:modified xsi:type="dcterms:W3CDTF">2019-08-15T07:10:55Z</dcterms:modified>
</cp:coreProperties>
</file>