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embeddedFontLst>
    <p:embeddedFont>
      <p:font typeface="Amatic SC"/>
      <p:regular r:id="rId42"/>
      <p:bold r:id="rId43"/>
    </p:embeddedFont>
    <p:embeddedFont>
      <p:font typeface="Source Code Pro"/>
      <p:regular r:id="rId44"/>
      <p:bold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1B2ACED-DD9D-4B0D-A070-B7382E2B5EE3}">
  <a:tblStyle styleId="{A1B2ACED-DD9D-4B0D-A070-B7382E2B5E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AmaticSC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SourceCodePro-regular.fntdata"/><Relationship Id="rId21" Type="http://schemas.openxmlformats.org/officeDocument/2006/relationships/slide" Target="slides/slide16.xml"/><Relationship Id="rId43" Type="http://schemas.openxmlformats.org/officeDocument/2006/relationships/font" Target="fonts/AmaticSC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SourceCodePr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f1bef7f5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4f1bef7f5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f1bef7f5_0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4f1bef7f5_0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f1bef7f5_0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4f1bef7f5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fe18b86d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fe18b86d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fe18b86d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fe18b86d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fe18b86d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fe18b86d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f1bef7f5_0_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4f1bef7f5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f1bef7f5_0_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4f1bef7f5_0_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f1bef7f5_0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4f1bef7f5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f1bef7f5_0_5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4f1bef7f5_0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4f1bef7f5_0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4f1bef7f5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ed9f43402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ed9f43402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f1bef7f5_0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4f1bef7f5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4f1bef7f5_0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4f1bef7f5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4f1bef7f5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4f1bef7f5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4f1bef7f5_0_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4f1bef7f5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f1bef7f5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f1bef7f5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f1bef7f5_0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4f1bef7f5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4f1bef7f5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4f1bef7f5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4f1bef7f5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4f1bef7f5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f1bef7f5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4f1bef7f5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4f1bef7f5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4f1bef7f5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4f1bef7f5_2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4f1bef7f5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4f1bef7f5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4f1bef7f5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4f1bef7f5_2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4f1bef7f5_2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ee19f25a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ee19f25a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4f1bef7f5_2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4f1bef7f5_2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f1bef7f5_2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4f1bef7f5_2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4f1bef7f5_2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4f1bef7f5_2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ed9f4340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ed9f4340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ed9f43402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ed9f43402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f1bef7f5_0_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4f1bef7f5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ed9f43402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ed9f43402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ed9f43402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ed9f43402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f1bef7f5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4f1bef7f5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p14:dur="100">
        <p:push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legalacts.ru/doc/prikaz-mintruda-rossii-ot-18102013-n-544n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consultant.ru/document/cons_doc_LAW_111395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consultant.ru/document/cons_doc_LAW_278827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rk.gov.ru/ru/document/show/10938" TargetMode="External"/><Relationship Id="rId4" Type="http://schemas.openxmlformats.org/officeDocument/2006/relationships/hyperlink" Target="https://drive.google.com/drive/folders/12WoONZBwFjgByM-Uytaaj_Dxnh-YRn_f?usp=sharin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rive.google.com/drive/folders/1jd9OkcEPVVay1N3Ig0oiYXHEXg72Aixs?usp=sharin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rive.google.com/drive/folders/12WoONZBwFjgByM-Uytaaj_Dxnh-YRn_f?usp=sharin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consultant.ru/document/cons_doc_LAW_140174/" TargetMode="External"/><Relationship Id="rId4" Type="http://schemas.openxmlformats.org/officeDocument/2006/relationships/hyperlink" Target="http://krippo.ru/2014-04-22-10-53-57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ocs.cntd.ru/document/901895865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krippo.ru/biologiya" TargetMode="External"/><Relationship Id="rId4" Type="http://schemas.openxmlformats.org/officeDocument/2006/relationships/hyperlink" Target="http://www.consultant.ru/document/Cons_doc_LAW_162928/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drive.google.com/drive/folders/0B2sJq0XvQU3dUWRpNDR6aG5Zems?usp=sharing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drive.google.com/file/d/0B2sJq0XvQU3dcnpySXRucThNazg/view?usp=sharing" TargetMode="External"/><Relationship Id="rId4" Type="http://schemas.openxmlformats.org/officeDocument/2006/relationships/hyperlink" Target="https://biokyrs.jimdo.com/" TargetMode="External"/><Relationship Id="rId5" Type="http://schemas.openxmlformats.org/officeDocument/2006/relationships/hyperlink" Target="https://drive.google.com/drive/folders/1su4JpNFpITCQwpknNPUnoMElJU3ol1as?usp=sharing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consultant.ru/document/cons_doc_LAW_152890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consultant.ru/document/cons_doc_LAW_282455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consultant.ru/document/Cons_doc_LAW_162928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consultant.ru/document/cons_doc_LAW_201131/" TargetMode="External"/><Relationship Id="rId4" Type="http://schemas.openxmlformats.org/officeDocument/2006/relationships/hyperlink" Target="http://www.consultant.ru/document/cons_doc_LAW_201131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consultant.ru/document/cons_doc_LAW_196693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rg.ru/2010/10/20/teacher-dok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>
                <a:latin typeface="Georgia"/>
                <a:ea typeface="Georgia"/>
                <a:cs typeface="Georgia"/>
                <a:sym typeface="Georgia"/>
              </a:rPr>
              <a:t>Преподавание биологии в 2018/19 учебном году</a:t>
            </a:r>
            <a:endParaRPr sz="6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Республика Крым, ГБОУ ДПО РК КРИППО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Нормативно-правовое обеспечение преподавания предмета.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Федеральные документы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727100"/>
            <a:ext cx="8520600" cy="28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 startAt="10"/>
            </a:pPr>
            <a:r>
              <a:rPr lang="r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Приказ Министерства труда и социальной защиты Российской Федерации от 18.10.2013 №544н «Об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учитель)»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Нормативно-правовое обеспечение преподавания предмета.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Федеральные документы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11700" y="1752325"/>
            <a:ext cx="8520600" cy="28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 startAt="11"/>
            </a:pPr>
            <a:r>
              <a:rPr lang="r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Постановление Главного государственного санитарного врача Российской Федерации от 29.12.2010 №189 «Об утверждении СанПиН 2.4.2.2821-10 «Санитарно-эпидемиологические требования к условиям и организации обучения в общеобразовательных учреждениях» (с изменениями)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Нормативно-правовое обеспечение преподавания предмета.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Федеральные документы</a:t>
            </a:r>
            <a:r>
              <a:rPr lang="ru" sz="24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11700" y="1570925"/>
            <a:ext cx="8520600" cy="29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 startAt="12"/>
            </a:pPr>
            <a:r>
              <a:rPr lang="r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Письмо Министерства образования и науки Российской Федерации от 18.08.2017 № 09-1672 «О направлении методических рекомендаций по уточнению понятия и содержания внеурочной деятельности в рамках реализации основных общеобразовательных программ, в том числе в части проектной деятельности»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Нормативно-правовое обеспечение преподавания предмета.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Региональные документы </a:t>
            </a:r>
            <a:endParaRPr/>
          </a:p>
        </p:txBody>
      </p:sp>
      <p:sp>
        <p:nvSpPr>
          <p:cNvPr id="129" name="Google Shape;129;p25"/>
          <p:cNvSpPr txBox="1"/>
          <p:nvPr>
            <p:ph idx="1" type="body"/>
          </p:nvPr>
        </p:nvSpPr>
        <p:spPr>
          <a:xfrm>
            <a:off x="311700" y="1570925"/>
            <a:ext cx="8520600" cy="29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ru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Закон Республики Крым от 06.07.2015 №131-ЗРК/2015 «Об образовании в Республике Крым»</a:t>
            </a:r>
            <a:r>
              <a:rPr lang="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ru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Приказ Министерства образования, науки и молодежи Республики Крым от 11.06.2015 №555 «Об утверждении Методических рекомендаций по формированию учебных планов общеобразовательных организаций Республики Крым на 2015/2016 учебный год»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Нормативно-правовое обеспечение преподавания предмета.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Региональные документы </a:t>
            </a:r>
            <a:endParaRPr/>
          </a:p>
        </p:txBody>
      </p:sp>
      <p:sp>
        <p:nvSpPr>
          <p:cNvPr id="135" name="Google Shape;135;p26"/>
          <p:cNvSpPr txBox="1"/>
          <p:nvPr>
            <p:ph idx="1" type="body"/>
          </p:nvPr>
        </p:nvSpPr>
        <p:spPr>
          <a:xfrm>
            <a:off x="311700" y="1912975"/>
            <a:ext cx="8520600" cy="26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 startAt="3"/>
            </a:pPr>
            <a:r>
              <a:rPr lang="ru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Приказ Министерства образования, науки и молодежи Республики Крым от 07.06.2017 №1481 «Об утверждении Инструкции по ведению деловой документации и образцов примерных локальных актов, используемых в общеобразовательных организациях Республики Крым» (в ред. приказа  от 16.11.2017 № 2909)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Нормативно-правовое обеспечение преподавания предмета.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Региональные документы </a:t>
            </a:r>
            <a:endParaRPr/>
          </a:p>
        </p:txBody>
      </p:sp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311700" y="1570925"/>
            <a:ext cx="8520600" cy="29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 startAt="4"/>
            </a:pPr>
            <a:r>
              <a:rPr lang="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Письмо Министерства образования, науки и молодежи Республики Крым от 04.12.2014 №01-14/2014 «Об организации внеурочной деятельности».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 startAt="4"/>
            </a:pPr>
            <a:r>
              <a:rPr lang="ru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Письмо Министерства образования, науки и молодежи Республики Крым от 02.07.2018 №01-14/1915 «Об учебных планах общеобразовательных организаций Республики Крым на 2018/2019 учебный год»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Место предмета «Биология» в учебных планах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650" y="898525"/>
            <a:ext cx="8449651" cy="41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Деловая документация учителя биологии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рабочие программы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календарно-тематическое планирование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Структура рабочих программ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Приказ Министерства образования и науки Российской Федерации от 31.12.2015 №1577 «О внесении изменений в федеральный государственный образовательный стандарт основного общего образования, утвержденный приказом Министерства образования и науки Российской Федерации от 17.12.2010 №1897» в п. 18.2.2. регламентирует структуру рабочих программ</a:t>
            </a:r>
            <a:r>
              <a:rPr lang="ru"/>
              <a:t> 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учебных предметов.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1875" y="3140925"/>
            <a:ext cx="9143999" cy="184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417100" y="261225"/>
            <a:ext cx="85206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Рабочие программы учебных предметов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Рабочие программы учебных предметов разрабатываются образовательной организацией самостоятельно </a:t>
            </a:r>
            <a:r>
              <a:rPr lang="ru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соответствии со Стандартом с учетом примерной основной образовательной программы основного общего образования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(примерных рабочих программ учебных предметов)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Нормативно-правовое обеспечение преподавания предмета.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Федеральные документы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474975"/>
            <a:ext cx="8520600" cy="3466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r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Федеральный закон от 29.12.2012 №273-ФЗ «Об образовании в Российской Федерации»</a:t>
            </a: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r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Приказ Министерства образования и науки Российской Федерации от 31.12.2015 №1577 «О внесении изменений в федеральный государственный образовательный стандарт основного общего образования, утвержденный приказом Министерства образования и науки Российской Федерации от 17.12.2010 №1897»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Рабочие программы для образовательных учреждений Республики Крым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4" name="Google Shape;174;p32"/>
          <p:cNvGraphicFramePr/>
          <p:nvPr/>
        </p:nvGraphicFramePr>
        <p:xfrm>
          <a:off x="249350" y="1228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{A1B2ACED-DD9D-4B0D-A070-B7382E2B5EE3}</a:tableStyleId>
              </a:tblPr>
              <a:tblGrid>
                <a:gridCol w="5462850"/>
                <a:gridCol w="3309100"/>
              </a:tblGrid>
              <a:tr h="535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/>
                        <a:t>Программа</a:t>
                      </a:r>
                      <a:endParaRPr b="1" sz="1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/>
                        <a:t>Автор</a:t>
                      </a:r>
                      <a:endParaRPr b="1" sz="1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6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/>
                        <a:t>Рабочая программа по биологии</a:t>
                      </a:r>
                      <a:endParaRPr sz="1800"/>
                    </a:p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/>
                        <a:t>(5-6 класс) для образовательных учреждений</a:t>
                      </a:r>
                      <a:endParaRPr sz="1800"/>
                    </a:p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/>
                        <a:t>Республики Крым</a:t>
                      </a:r>
                      <a:endParaRPr sz="1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/>
                        <a:t>Терехова А.В. Кузнецова, Н.Н., Черняева А.Ю.</a:t>
                      </a:r>
                      <a:endParaRPr sz="1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35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/>
                        <a:t>Рабочая программа по биологии</a:t>
                      </a:r>
                      <a:endParaRPr sz="1800"/>
                    </a:p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/>
                        <a:t>(7 класс, (70 и 35 часов)для образовательных учреждений Республики Крым</a:t>
                      </a:r>
                      <a:endParaRPr sz="1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/>
                        <a:t>Терехова А.В., Дризуль А.В., Бурлака Н.В., Капралова Н.М.</a:t>
                      </a:r>
                      <a:endParaRPr sz="1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6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/>
                        <a:t>Рабочая программа по биологии</a:t>
                      </a:r>
                      <a:endParaRPr sz="1800"/>
                    </a:p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/>
                        <a:t>(8 класс) для образовательных учреждений</a:t>
                      </a:r>
                      <a:endParaRPr sz="1800"/>
                    </a:p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/>
                        <a:t>Республики Крым</a:t>
                      </a:r>
                      <a:endParaRPr sz="1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/>
                        <a:t>Терехова А.В., Дризуль А.В.</a:t>
                      </a:r>
                      <a:endParaRPr sz="1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5" name="Google Shape;175;p32"/>
          <p:cNvSpPr txBox="1"/>
          <p:nvPr/>
        </p:nvSpPr>
        <p:spPr>
          <a:xfrm>
            <a:off x="1406225" y="1456900"/>
            <a:ext cx="38100" cy="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Рабочие программы для образовательных учреждений Республики Крым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2" name="Google Shape;182;p33"/>
          <p:cNvGraphicFramePr/>
          <p:nvPr/>
        </p:nvGraphicFramePr>
        <p:xfrm>
          <a:off x="249350" y="1093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{A1B2ACED-DD9D-4B0D-A070-B7382E2B5EE3}</a:tableStyleId>
              </a:tblPr>
              <a:tblGrid>
                <a:gridCol w="5690875"/>
                <a:gridCol w="308107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/>
                        <a:t>Программа</a:t>
                      </a:r>
                      <a:endParaRPr b="1" sz="1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/>
                        <a:t>Автор</a:t>
                      </a:r>
                      <a:endParaRPr b="1" sz="1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/>
                        <a:t>Рабочая программа по биологии</a:t>
                      </a:r>
                      <a:endParaRPr sz="1800"/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/>
                        <a:t>(9 класс) для образовательных учреждений</a:t>
                      </a:r>
                      <a:endParaRPr sz="1800"/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/>
                        <a:t>Республики Крым</a:t>
                      </a:r>
                      <a:endParaRPr sz="1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/>
                        <a:t>Терехова А.В., Капралова Н.М., Кальченко И.В., Бурлака Н.В., Дризуль А.В.</a:t>
                      </a:r>
                      <a:endParaRPr sz="1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/>
                        <a:t>Рабочая программа по биологии</a:t>
                      </a:r>
                      <a:endParaRPr sz="1800"/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/>
                        <a:t>(10-11 класс, базовый уровень) для образовательных учреждений Республики Крым</a:t>
                      </a:r>
                      <a:endParaRPr sz="1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/>
                        <a:t>Терехова А.В., Дризуль А.В., Трещева Н.В.</a:t>
                      </a:r>
                      <a:endParaRPr sz="1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/>
                        <a:t>Рабочая программа по биологии</a:t>
                      </a:r>
                      <a:endParaRPr sz="1800"/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/>
                        <a:t>(10-11 класс, профильный уровень) для образовательных учреждений Республики Крым</a:t>
                      </a:r>
                      <a:endParaRPr sz="1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/>
                        <a:t>Терехова А.В., Трещева Н.В., Дризуль А.В.</a:t>
                      </a:r>
                      <a:endParaRPr sz="1800"/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3" name="Google Shape;183;p33"/>
          <p:cNvSpPr txBox="1"/>
          <p:nvPr/>
        </p:nvSpPr>
        <p:spPr>
          <a:xfrm>
            <a:off x="1406225" y="1456900"/>
            <a:ext cx="38100" cy="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Рабочие программы для образовательных учреждений Республики Крым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445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РЕГИОНАЛЬНЫЙ КОМПОНЕНТ В ХОДЕ ПРЕПОДАВАНИЯ БИОЛОГИИ В 8 КЛАССЕ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45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45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СБОРНИК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45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МЕТОДИЧЕСКИХ МАТЕРИАЛОВ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45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УЧИТЕЛЕЙ БИОЛОГИИ ОБРАЗОВАТЕЛЬНЫХ ОРГАНИЗАЦИЙ РЕСПУБЛИКИ КРЫМ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45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СБОРНИК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45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МЕТОДИЧЕСКИХ МАТЕРИАЛОВ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45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УЧИТЕЛЕЙ БИОЛОГИИ ОБРАЗОВАТЕЛЬНЫХ ОРГАНИЗАЦИЙ РЕСПУБЛИКИ КРЫМ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771" y="1355550"/>
            <a:ext cx="2524000" cy="358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5"/>
          <p:cNvPicPr preferRelativeResize="0"/>
          <p:nvPr/>
        </p:nvPicPr>
        <p:blipFill rotWithShape="1">
          <a:blip r:embed="rId4">
            <a:alphaModFix/>
          </a:blip>
          <a:srcRect b="0" l="1946" r="2148" t="0"/>
          <a:stretch/>
        </p:blipFill>
        <p:spPr>
          <a:xfrm>
            <a:off x="6182325" y="1330225"/>
            <a:ext cx="2524000" cy="363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/>
          <p:nvPr>
            <p:ph type="title"/>
          </p:nvPr>
        </p:nvSpPr>
        <p:spPr>
          <a:xfrm>
            <a:off x="311700" y="292850"/>
            <a:ext cx="8520600" cy="7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45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СБОРНИК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45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МЕТОДИЧЕСКИХ МАТЕРИАЛОВ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45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УЧИТЕЛЕЙ БИОЛОГИИ ОБРАЗОВАТЕЛЬНЫХ ОРГАНИЗАЦИЙ РЕСПУБЛИКИ КРЫМ.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45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Содержание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6"/>
          <p:cNvSpPr txBox="1"/>
          <p:nvPr>
            <p:ph idx="1" type="body"/>
          </p:nvPr>
        </p:nvSpPr>
        <p:spPr>
          <a:xfrm>
            <a:off x="311700" y="1731100"/>
            <a:ext cx="8520600" cy="31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45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45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рабочая программа (8 класс),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45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тематическое планирование (8 класс),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45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календарное планирование (8 класс),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45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кодификатор,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45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информационный раздел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/>
          <p:nvPr>
            <p:ph type="title"/>
          </p:nvPr>
        </p:nvSpPr>
        <p:spPr>
          <a:xfrm>
            <a:off x="717100" y="292850"/>
            <a:ext cx="8520600" cy="5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Тематическое планирование</a:t>
            </a:r>
            <a:r>
              <a:rPr lang="ru" sz="2400">
                <a:latin typeface="Arial"/>
                <a:ea typeface="Arial"/>
                <a:cs typeface="Arial"/>
                <a:sym typeface="Arial"/>
              </a:rPr>
              <a:t>. 8 класс. 70 часов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7"/>
          <p:cNvSpPr txBox="1"/>
          <p:nvPr>
            <p:ph idx="1" type="body"/>
          </p:nvPr>
        </p:nvSpPr>
        <p:spPr>
          <a:xfrm>
            <a:off x="311700" y="807050"/>
            <a:ext cx="8520600" cy="41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625" y="773600"/>
            <a:ext cx="6282275" cy="42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45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СБОРНИК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45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МЕТОДИЧЕСКИХ МАТЕРИАЛОВ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45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УЧИТЕЛЕЙ БИОЛОГИИ ОБРАЗОВАТЕЛЬНЫХ ОРГАНИЗАЦИЙ РЕСПУБЛИКИ КРЫМ</a:t>
            </a:r>
            <a:endParaRPr/>
          </a:p>
        </p:txBody>
      </p:sp>
      <p:sp>
        <p:nvSpPr>
          <p:cNvPr id="216" name="Google Shape;216;p3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524" y="1319950"/>
            <a:ext cx="2583650" cy="382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5131" y="1674650"/>
            <a:ext cx="2732833" cy="382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1925" y="1674650"/>
            <a:ext cx="2843400" cy="339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45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СБОРНИК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45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МЕТОДИЧЕСКИХ МАТЕРИАЛОВ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45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УЧИТЕЛЕЙ БИОЛОГИИ ОБРАЗОВАТЕЛЬНЫХ ОРГАНИЗАЦИЙ РЕСПУБЛИКИ КРЫМ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650" y="1314525"/>
            <a:ext cx="2832056" cy="394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2937" y="1628275"/>
            <a:ext cx="2748625" cy="37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1575" y="1357438"/>
            <a:ext cx="2748650" cy="3861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45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СБОРНИК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45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МЕТОДИЧЕСКИХ МАТЕРИАЛОВ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45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УЧИТЕЛЕЙ БИОЛОГИИ ОБРАЗОВАТЕЛЬНЫХ ОРГАНИЗАЦИЙ РЕСПУБЛИКИ КРЫМ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4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40"/>
          <p:cNvPicPr preferRelativeResize="0"/>
          <p:nvPr/>
        </p:nvPicPr>
        <p:blipFill rotWithShape="1">
          <a:blip r:embed="rId3">
            <a:alphaModFix/>
          </a:blip>
          <a:srcRect b="50491" l="0" r="0" t="5969"/>
          <a:stretch/>
        </p:blipFill>
        <p:spPr>
          <a:xfrm>
            <a:off x="1719575" y="1583600"/>
            <a:ext cx="5705800" cy="346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45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СБОРНИК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45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МЕТОДИЧЕСКИХ МАТЕРИАЛОВ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45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УЧИТЕЛЕЙ БИОЛОГИИ ОБРАЗОВАТЕЛЬНЫХ ОРГАНИЗАЦИЙ РЕСПУБЛИКИ КРЫМ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4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p41"/>
          <p:cNvPicPr preferRelativeResize="0"/>
          <p:nvPr/>
        </p:nvPicPr>
        <p:blipFill rotWithShape="1">
          <a:blip r:embed="rId3">
            <a:alphaModFix/>
          </a:blip>
          <a:srcRect b="5379" l="0" r="0" t="48989"/>
          <a:stretch/>
        </p:blipFill>
        <p:spPr>
          <a:xfrm>
            <a:off x="1397225" y="1571625"/>
            <a:ext cx="5609114" cy="357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Нормативно-правовое обеспечение преподавания предмета.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Федеральные документы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438400" y="1811625"/>
            <a:ext cx="8520600" cy="3078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r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Приказ Министерства образования Российской Федерации от 05.03.2004 №1089 (в ред. приказа от 23.06.2015 №609) «Об утверждении федерального компонента государственных образовательных стандартов начального общего, основного общего и среднего (полного) общего образования»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45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Учебно-методическое обеспечение преподавания биологии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45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Учебно-методическое обеспечение преподавания предмета (таблица) приведена в </a:t>
            </a:r>
            <a:r>
              <a:rPr lang="ru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«Методическом письме об особенностях преподавания биологии в 2016/2017 учебном году»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(сайт ГБОУ ДПО РК КРИППО)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45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процессе преподавания и изучения предметов допускается использование только учебников, входящих в </a:t>
            </a:r>
            <a:r>
              <a:rPr lang="ru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Федеральный перечень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утвержденный приказом Министерства образования и науки Российской Федерации от 31.03.2014 №253 (с изменениями)</a:t>
            </a: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45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Заполнение предметных страниц классного журнала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445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Порядок заполнения предметных страниц классного журнала осуществляется в соответствии с Методическими рекомендациями по ведению классных журналов учащихся 1-11(12) классов общеобразовательных организаций </a:t>
            </a:r>
            <a:r>
              <a:rPr lang="ru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(Приложение к письму МОН и М РК от 04.12.2014 № 01-14/2013).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445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Приоритетные направления работы муниципального методического объединения учителей-предметников в 2018/2019 учебном году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4"/>
          <p:cNvSpPr txBox="1"/>
          <p:nvPr>
            <p:ph idx="1" type="body"/>
          </p:nvPr>
        </p:nvSpPr>
        <p:spPr>
          <a:xfrm>
            <a:off x="311700" y="1602075"/>
            <a:ext cx="8520600" cy="29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Организация деятельности методических объединений педагогов;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Совершенствование методической деятельности учителя в ходе преподавания биологии в 5-8 классах в 2018/2019 учебном году в соответствии с Федеральным государственным образовательным стандартом основного общего образования.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Система оценки планируемых результатов обучения (ФГОС);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Приоритетные направления работы муниципального методического объединения учителей-предметников в 2018/2019 учебном году</a:t>
            </a:r>
            <a:endParaRPr/>
          </a:p>
        </p:txBody>
      </p:sp>
      <p:sp>
        <p:nvSpPr>
          <p:cNvPr id="266" name="Google Shape;266;p45"/>
          <p:cNvSpPr txBox="1"/>
          <p:nvPr>
            <p:ph idx="1" type="body"/>
          </p:nvPr>
        </p:nvSpPr>
        <p:spPr>
          <a:xfrm>
            <a:off x="311700" y="1912975"/>
            <a:ext cx="8520600" cy="30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­   </a:t>
            </a:r>
            <a:r>
              <a:rPr lang="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совершенствование методической деятельности учителя в ходе преподавания биологии в 5-8 классах в 2018/2019 учебном году в соответствии с федеральным государственным образовательным стандартом основного общего образования;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­   система оценки планируемых результатов обучения (ФГОС);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­ организация самостоятельной познавательной, проектной и учебно-исследовательской деятельности учащихся;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Приоритетные направления работы муниципального методического объединения учителей-предметников в 2018/2019 учебном году</a:t>
            </a:r>
            <a:endParaRPr/>
          </a:p>
        </p:txBody>
      </p:sp>
      <p:sp>
        <p:nvSpPr>
          <p:cNvPr id="272" name="Google Shape;272;p46"/>
          <p:cNvSpPr txBox="1"/>
          <p:nvPr>
            <p:ph idx="1" type="body"/>
          </p:nvPr>
        </p:nvSpPr>
        <p:spPr>
          <a:xfrm>
            <a:off x="311700" y="1507575"/>
            <a:ext cx="8520600" cy="34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­  </a:t>
            </a:r>
            <a:r>
              <a:rPr lang="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использование электронных образовательных ресурсов в организации образовательного процесса по биологии;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­   организация подготовки к государственной итоговой аттестации школьников;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­   выявление причин затруднений в работе учителей, учащиеся которых имели низкие результаты ЕГЭ, оказание адресной методической помощи;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­   совершенствование системы обобщения, изучения и внедрения передового педагогического опыта учителей, в том числе тех,учащиеся которых показали высокие результаты ЕГЭ.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7"/>
          <p:cNvSpPr txBox="1"/>
          <p:nvPr>
            <p:ph idx="1" type="body"/>
          </p:nvPr>
        </p:nvSpPr>
        <p:spPr>
          <a:xfrm>
            <a:off x="311700" y="389975"/>
            <a:ext cx="8520600" cy="41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r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Федеральный закон об образовании в вопросах и ответах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r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Сайт учителей биологии РК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r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Письмо о преподавании биологии в 2018_2019 учебном году (доступ к папке)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Нормативно-правовое обеспечение преподавания предмета.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Федеральные документы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722950"/>
            <a:ext cx="8520600" cy="28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 startAt="4"/>
            </a:pPr>
            <a:r>
              <a:rPr lang="r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Порядок организации и осуществления образовательной деятельности по основным образовательным программам – образовательным программам начального общего, основного общего и среднего общего образования, утвержденный приказом Министерства образования и науки Российской Федерации от 30.08.2013 №1015 (в ред. приказа от 17.07.2015 №734)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Нормативно-правовое обеспечение преподавания предмета.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Федеральные документы</a:t>
            </a:r>
            <a:r>
              <a:rPr lang="ru" sz="2400"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925650"/>
            <a:ext cx="8520600" cy="29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 startAt="5"/>
            </a:pPr>
            <a:r>
              <a:rPr lang="r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Примерная основная образовательная программа основного общего образования, одобренная решением федерального учебно-методического объединения по общему образованию (протокол от 08.04.2015 №1/15 в ред. протокола от 28.10.2015 №3/15)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Нормативно-правовое обеспечение преподавания предмета.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Федеральные документы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849625"/>
            <a:ext cx="8520600" cy="31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 startAt="6"/>
            </a:pPr>
            <a:r>
              <a:rPr lang="r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Приказ Министерства образования и науки Российской Федерации от 31.03.2014 №253 «Об утверждении федерального перечня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 (с изменениями)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Нормативно-правовое обеспечение преподавания предмета.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Федеральные документы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676675"/>
            <a:ext cx="8520600" cy="33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 startAt="7"/>
            </a:pPr>
            <a:r>
              <a:rPr lang="r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Приказ Министерства образования и науки Российской Федерации от 09.06.2016 №699 «Об утверждении перечня организаций, осуществляющих выпуск учебных пособий, которые допускаются к использованию при реализации имеющих государственн</a:t>
            </a:r>
            <a:r>
              <a:rPr lang="r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ую аккредитацию образовательных программ начального общего, основного общего, среднего общего образования»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Нормативно-правовое обеспечение преподавания предмета. </a:t>
            </a:r>
            <a:r>
              <a:rPr lang="ru" sz="2400">
                <a:latin typeface="Arial"/>
                <a:ea typeface="Arial"/>
                <a:cs typeface="Arial"/>
                <a:sym typeface="Arial"/>
              </a:rPr>
              <a:t>Федеральные документы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152025" y="1165525"/>
            <a:ext cx="8918700" cy="38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AutoNum type="arabicPeriod" startAt="8"/>
            </a:pPr>
            <a:r>
              <a:rPr lang="ru" sz="1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Приказ Министерства образования и науки Российской Федерации от 30.03.2016 №336 «Об утверждении перечня средств обучения и воспитания, необходимых для реализации образовательных программ начального общего, основного общего и среднего общего образования, соответствующих современным условиям обучения, необходимого при оснащении общеобразовательных организаций в целях реализации мероприятий по содействию созданию в субъектах Российской Федерации (исходя из прогнозируемой потребности) новых мест в общеобразовательных организациях, критериев его формирования и требований к функциональному оснащению, а также норматива стоимости одного места обучающегося указанными средствами обучения и воспитания»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Нормативно-правовое обеспечение преподавания предмета.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Федеральные документы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748275"/>
            <a:ext cx="8520600" cy="28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 startAt="9"/>
            </a:pPr>
            <a:r>
              <a:rPr lang="ru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Приказ Министерства здравоохранения и социального развития Российской Федерации от 26.08.2010 №761н «Об утверждении Единого квалификационного справочника должностей руководителей, специалистов и служащих, раздел «Квалификационные характеристики должностей работников образования»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