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61" r:id="rId4"/>
    <p:sldId id="273" r:id="rId5"/>
    <p:sldId id="260" r:id="rId6"/>
    <p:sldId id="274" r:id="rId7"/>
    <p:sldId id="262" r:id="rId8"/>
    <p:sldId id="275" r:id="rId9"/>
    <p:sldId id="276" r:id="rId10"/>
    <p:sldId id="263" r:id="rId11"/>
    <p:sldId id="264" r:id="rId12"/>
    <p:sldId id="265" r:id="rId13"/>
    <p:sldId id="266" r:id="rId14"/>
    <p:sldId id="277" r:id="rId15"/>
    <p:sldId id="278" r:id="rId16"/>
    <p:sldId id="280" r:id="rId17"/>
    <p:sldId id="281" r:id="rId18"/>
    <p:sldId id="268" r:id="rId19"/>
    <p:sldId id="269" r:id="rId20"/>
    <p:sldId id="282" r:id="rId21"/>
    <p:sldId id="271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83" r:id="rId33"/>
    <p:sldId id="284" r:id="rId34"/>
    <p:sldId id="285" r:id="rId35"/>
    <p:sldId id="286" r:id="rId36"/>
    <p:sldId id="287" r:id="rId37"/>
    <p:sldId id="288" r:id="rId38"/>
    <p:sldId id="270" r:id="rId39"/>
    <p:sldId id="272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717" autoAdjust="0"/>
  </p:normalViewPr>
  <p:slideViewPr>
    <p:cSldViewPr>
      <p:cViewPr varScale="1">
        <p:scale>
          <a:sx n="125" d="100"/>
          <a:sy n="125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DDFFE-3B53-457A-ABA4-F27EFD98C614}" type="datetimeFigureOut">
              <a:rPr lang="ru-RU"/>
              <a:pPr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EED32-EB68-4479-9795-EE0B0FFFA6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6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ED32-EB68-4479-9795-EE0B0FFFA60E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5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ED32-EB68-4479-9795-EE0B0FFFA60E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ED32-EB68-4479-9795-EE0B0FFFA60E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1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ED32-EB68-4479-9795-EE0B0FFFA60E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8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130F4-979F-4588-BBB2-DE3E8B13909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5869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906BA-0314-40D6-9E23-48A4AFE3CC1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902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6441-6228-4173-9A65-CD6ECD1153D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540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0766-F653-418B-97CF-0DC173E9C41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9996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8908-6C97-4FAD-AFD4-01956534BC6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8220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94AA-A7ED-4626-B55A-8F6A0366CA6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2578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EE40-41D5-42BC-BB77-00A351FAB97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7595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0581E-4ED3-4094-80A6-EE4BC9B6F63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344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3AE0-F9AB-4648-9ED6-270B9D47468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4864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81F5-A8FF-41A1-A7B6-6DB438AB4CC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159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4AFC-BF25-4377-9A5B-4180C551A17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7027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E9ED61-B8FE-4DC3-8763-5905A81990D4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hevkin.ru/?action=Page&amp;ID=70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ppo.ru/v-pomosh-ychitel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o-official.org/year_country_r.aspx?year=2018&amp;amp;column=total&amp;amp;order=desc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tvkorzun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portal/obsche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755575" y="908720"/>
            <a:ext cx="7485137" cy="3888432"/>
          </a:xfrm>
        </p:spPr>
        <p:txBody>
          <a:bodyPr/>
          <a:lstStyle/>
          <a:p>
            <a: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  <a:t>Особенности преподавания математики </a:t>
            </a:r>
            <a:b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lang="ru-RU" sz="4000" kern="1200" cap="all" spc="-80" dirty="0" smtClean="0">
                <a:solidFill>
                  <a:srgbClr val="000000"/>
                </a:solidFill>
                <a:latin typeface="Arial"/>
                <a:cs typeface="Arial"/>
              </a:rPr>
              <a:t>2018/2019 </a:t>
            </a:r>
            <a: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  <a:t>учебном году </a:t>
            </a:r>
            <a:b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  <a:t>в образовательных организациях </a:t>
            </a:r>
            <a:b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kern="1200" cap="all" spc="-80" dirty="0">
                <a:solidFill>
                  <a:srgbClr val="000000"/>
                </a:solidFill>
                <a:latin typeface="Arial"/>
                <a:cs typeface="Arial"/>
              </a:rPr>
              <a:t>Республики Крым</a:t>
            </a:r>
            <a:endParaRPr lang="es-ES" altLang="ru-RU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76" y="274638"/>
            <a:ext cx="7991323" cy="562074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+mn-ea"/>
              </a:rPr>
              <a:t>http</a:t>
            </a:r>
            <a:r>
              <a:rPr lang="en-US" sz="2800" dirty="0">
                <a:solidFill>
                  <a:srgbClr val="000000"/>
                </a:solidFill>
                <a:ea typeface="+mn-ea"/>
              </a:rPr>
              <a:t>://</a:t>
            </a:r>
            <a:r>
              <a:rPr lang="en-US" sz="2800" dirty="0" smtClean="0">
                <a:solidFill>
                  <a:srgbClr val="000000"/>
                </a:solidFill>
                <a:ea typeface="+mn-ea"/>
              </a:rPr>
              <a:t>catalog.prosv.ru/category/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r>
              <a:rPr lang="ru-RU" dirty="0" smtClean="0"/>
              <a:t>Основная школа</a:t>
            </a:r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7" y="1645203"/>
            <a:ext cx="26193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25660"/>
            <a:ext cx="21717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6122"/>
            <a:ext cx="2286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4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http://catalog.prosv.ru/category/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Старшая школа</a:t>
            </a:r>
          </a:p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9700"/>
            <a:ext cx="2352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11" y="1843087"/>
            <a:ext cx="2495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44241"/>
            <a:ext cx="2447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5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 smtClean="0"/>
              <a:t>Методическая помощь учителю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http://www.shevkin.ru/?action=Page&amp;ID=709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8771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 по 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3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FF0000"/>
                </a:solidFill>
              </a:rPr>
              <a:t>http://www.prosv.ru/assistance/download/67.html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08912" cy="504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Методические рекомендации для учителя к УМК по математике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9348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5067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4162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276872"/>
            <a:ext cx="4820348" cy="27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492896"/>
            <a:ext cx="3429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924944"/>
            <a:ext cx="47529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12976"/>
            <a:ext cx="3876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501008"/>
            <a:ext cx="422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Примерное тематическое планирование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219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8033"/>
            <a:ext cx="5305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53719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4870" y="3573016"/>
            <a:ext cx="53091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Ведение классных журналов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Приказ Министерства образования, науки и молодежи Республики Крым от 07.06.2017 №1481 «Об утверждении Инструкции по ведению деловой документации и образцов примерных локальных актов, используемых в общеобразовательных организациях Республики Крым» </a:t>
            </a:r>
            <a:r>
              <a:rPr lang="ru-RU" u="sng" dirty="0">
                <a:solidFill>
                  <a:srgbClr val="000000"/>
                </a:solidFill>
              </a:rPr>
              <a:t>(в ред. приказа  от 16.11.2017 № 2909).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70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Элективные курсы по математике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Приказ Министерства образования, науки и молодежи Республики Крым от 07.06.2017 №1481 «Об утверждении Инструкции по ведению деловой документации и образцов примерных локальных актов, используемых в общеобразовательных организациях Республики Крым» </a:t>
            </a:r>
            <a:r>
              <a:rPr lang="ru-RU" u="sng" dirty="0">
                <a:solidFill>
                  <a:srgbClr val="000000"/>
                </a:solidFill>
              </a:rPr>
              <a:t>(в ред. приказа  от 16.11.2017 № 2909).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9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/>
              </a:rPr>
              <a:t>Федеральные государственные образовательные стандарты общего образования</a:t>
            </a:r>
            <a:endParaRPr lang="ru-RU" sz="3200" b="1" dirty="0">
              <a:effectLst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dirty="0" smtClean="0">
                <a:hlinkClick r:id="rId3"/>
              </a:rPr>
              <a:t>http://</a:t>
            </a:r>
            <a:r>
              <a:rPr lang="ru-RU" altLang="ru-RU" dirty="0" err="1" smtClean="0">
                <a:hlinkClick r:id="rId3"/>
              </a:rPr>
              <a:t>минобрнауки.рф</a:t>
            </a:r>
            <a:endParaRPr lang="ru-RU" altLang="ru-RU" dirty="0" smtClean="0"/>
          </a:p>
          <a:p>
            <a:endParaRPr lang="ru-RU" altLang="ru-RU" dirty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7"/>
            <a:ext cx="793472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Рабочие программы учебных предметов (</a:t>
            </a:r>
            <a:r>
              <a:rPr lang="ru-RU" dirty="0" smtClean="0"/>
              <a:t>стр.39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420888"/>
            <a:ext cx="8229600" cy="16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Олимпиады и </a:t>
            </a:r>
            <a:r>
              <a:rPr lang="ru-RU" dirty="0" smtClean="0"/>
              <a:t>конкурсы</a:t>
            </a:r>
            <a:br>
              <a:rPr lang="ru-RU" dirty="0" smtClean="0"/>
            </a:br>
            <a:r>
              <a:rPr lang="en-US" sz="4000" dirty="0">
                <a:solidFill>
                  <a:srgbClr val="FF0000"/>
                </a:solidFill>
              </a:rPr>
              <a:t>http://vserosolymp.rudn.ru/mm/mpp/mat.php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895" y="1196752"/>
            <a:ext cx="65782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5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08921"/>
            <a:ext cx="7772400" cy="2304256"/>
          </a:xfrm>
        </p:spPr>
        <p:txBody>
          <a:bodyPr/>
          <a:lstStyle/>
          <a:p>
            <a:r>
              <a:rPr lang="ru-RU" sz="3600" dirty="0"/>
              <a:t>Особенности преподавания математики в 8 классе в соответствии с ФГОС ООО. 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7200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98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 Примерным учебным планом на изучение предмета «Математика» на базовом уровне в 8-х классах отводится 5 учебных часов в неделю в течение всего года обучения. В 8 классе предмет «Математика» изучается двумя отдельными курсами: «Алгебра» и «Геометрия».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772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r>
              <a:rPr lang="ru-RU" i="1" dirty="0"/>
              <a:t>Содержание курса</a:t>
            </a:r>
            <a:r>
              <a:rPr lang="ru-RU" dirty="0"/>
              <a:t> «Алгебра» в 8 классе (3 часа в неделю на базовом уровне изучения) включает в себя разделы: рациональные дроби, квадратные корни, квадратные уравнения, неравенства, степень с целым показателем, элементы статистики. 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контрольных работ должно составлять </a:t>
            </a:r>
            <a:r>
              <a:rPr lang="ru-RU" i="1" dirty="0"/>
              <a:t>не менее 9 за учебный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36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r>
              <a:rPr lang="ru-RU" sz="2400" dirty="0"/>
              <a:t>В целях подготовки к ОГЭ целесообразно включить раздел </a:t>
            </a:r>
            <a:r>
              <a:rPr lang="ru-RU" sz="2400" i="1" dirty="0"/>
              <a:t>«Элементы статистики и теории вероятности» в объеме не менее четырех часов</a:t>
            </a:r>
            <a:r>
              <a:rPr lang="ru-RU" sz="2400" dirty="0"/>
              <a:t>.  В разделе необходимо предусмотреть изучение тем: статистические характеристики и статистический эксперимент по определению вероятности; сбор и группировка статистических данных; наглядное представление статистической информации в виде столбчатых и круговых диаграмм полигонов, гистограмм; репрезентативные и непрезентативные выборки; извлечение информации из таблиц частот; построение интервального ряда. </a:t>
            </a:r>
            <a:endParaRPr lang="ru-RU" sz="2400" dirty="0" smtClean="0"/>
          </a:p>
          <a:p>
            <a:r>
              <a:rPr lang="ru-RU" sz="2400" dirty="0" smtClean="0"/>
              <a:t>Этот </a:t>
            </a:r>
            <a:r>
              <a:rPr lang="ru-RU" sz="2400" dirty="0"/>
              <a:t>материал необходим также для формирования у учащихся функциональной грамотности – умения воспринимать и критически анализировать информацию, представленную в различных формах, понимать вероятностный характер многих реальных зависимостей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1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Учебное время на изучение курса </a:t>
            </a:r>
            <a:r>
              <a:rPr lang="ru-RU" i="1" dirty="0"/>
              <a:t>«Алгебра» может быть увеличено до 4 часов в неделю</a:t>
            </a:r>
            <a:r>
              <a:rPr lang="ru-RU" dirty="0"/>
              <a:t> за счет части учебного плана, формируемой участниками образовательных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94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/>
              <a:t>Содержание курса «Геометрия» в 8 классе (2 часа в неделю на базовом уровне изучения) включает в себя разделы: </a:t>
            </a:r>
            <a:r>
              <a:rPr lang="ru-RU" i="1" dirty="0"/>
              <a:t>четырехугольники, площадь, подобные треугольники, окружность. Учебное время может быть увеличено до 3 часов в неделю за счет части учебного плана, формируемой участниками образовательных отношений. </a:t>
            </a:r>
            <a:endParaRPr lang="ru-RU" i="1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контрольных работ должно составлять не менее 5 за учебный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6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2400" dirty="0"/>
              <a:t>Учебное время на изучение предмета («Алгебра» и «Геометрия») в 8 классах может быть увеличено до 6 (7) часов в неделю за счет части учебного плана, формируемой участниками образовательных отношений. </a:t>
            </a:r>
            <a:endParaRPr lang="ru-RU" sz="2400" dirty="0" smtClean="0"/>
          </a:p>
          <a:p>
            <a:r>
              <a:rPr lang="ru-RU" sz="2400" dirty="0" smtClean="0"/>
              <a:t>Такой </a:t>
            </a:r>
            <a:r>
              <a:rPr lang="ru-RU" sz="2400" dirty="0"/>
              <a:t>вариант учебного плана предназначен для классов, нацеленных на повышенный уровень математической подготовки учащихся и дальнейшее создание профильных классов с углубленным изучением математики, физики и информатики.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этом случае в основное программное содержание включаются дополнительные вопросы, способствующие развитию математического кругозора и математических способностей, освоению более продвинутого математического аппарата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013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Федеральные государственные образовательные стандарты общего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http://www.krippo.ru/v-pomosh-ychitelu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8028384" cy="46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18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4888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Наряду с этим в содержание основного общего образования включены дополнительные методологические раздела: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логика и множества; математика в историческом развитии. 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первый раздел – «Логика и множества» – служит цели овладения учащимися некоторыми элементами универсального математического языка, второй – «Математика в историческом развитии» – способствует созданию общекультурного, гуманитарного фона изучения курса.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9"/>
            <a:ext cx="770485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учащихся, испытывающих сложности в обучении математике, следует предусмотреть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кратковременные адаптивные курсы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сложным темам (разделам). Например, «Обыкновенные дроби», «Десятичные дроби», «Обыкновенные и десятичные дроби», «Формулы сокращенного умножения» и т.д.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3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Требования к организации и проведению школьного этапа олимпиады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82041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3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389298"/>
            <a:ext cx="4975951" cy="91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32298"/>
            <a:ext cx="7024950" cy="3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7" y="2204864"/>
            <a:ext cx="7580943" cy="187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221116"/>
            <a:ext cx="7126040" cy="372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738776"/>
            <a:ext cx="7889971" cy="7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75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19" y="273150"/>
            <a:ext cx="8156841" cy="86607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88164"/>
            <a:ext cx="8229600" cy="1150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18613"/>
            <a:ext cx="7312709" cy="6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0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466143"/>
            <a:ext cx="7776864" cy="57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9" y="1484784"/>
            <a:ext cx="7864388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636912"/>
            <a:ext cx="5924102" cy="38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42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04664"/>
            <a:ext cx="8229600" cy="43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68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Россияне заняли второе место на Международной математической </a:t>
            </a:r>
            <a:r>
              <a:rPr lang="ru-RU" sz="2800" b="1" dirty="0" smtClean="0"/>
              <a:t>олимпиаде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9732"/>
            <a:ext cx="1745735" cy="1065106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2274838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Сборная России заняла второе место на 59-й Международной математической олимпиаде в городе </a:t>
            </a:r>
            <a:r>
              <a:rPr lang="ru-RU" dirty="0" err="1"/>
              <a:t>Клуж</a:t>
            </a:r>
            <a:r>
              <a:rPr lang="ru-RU" dirty="0"/>
              <a:t> (Румыния). Школьники завоевали </a:t>
            </a:r>
            <a:r>
              <a:rPr lang="ru-RU" b="1" dirty="0"/>
              <a:t>5 золотых и 1 серебряную медаль. </a:t>
            </a:r>
            <a:r>
              <a:rPr lang="ru-RU" dirty="0"/>
              <a:t>Всего в состязании приняли участие 116 команд из разных стран мира. Результаты доступны </a:t>
            </a:r>
            <a:r>
              <a:rPr lang="ru-RU" dirty="0">
                <a:hlinkClick r:id="rId3"/>
              </a:rPr>
              <a:t>на сайте</a:t>
            </a:r>
            <a:r>
              <a:rPr lang="ru-RU" dirty="0"/>
              <a:t> Олимпиады.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484784"/>
            <a:ext cx="4248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году в сборную вошли </a:t>
            </a:r>
            <a:r>
              <a:rPr lang="ru-RU" b="1" dirty="0"/>
              <a:t>шесть</a:t>
            </a:r>
            <a:r>
              <a:rPr lang="ru-RU" dirty="0"/>
              <a:t> школьников: Марат </a:t>
            </a:r>
            <a:r>
              <a:rPr lang="ru-RU" dirty="0" err="1"/>
              <a:t>Абдрахманов</a:t>
            </a:r>
            <a:r>
              <a:rPr lang="ru-RU" dirty="0"/>
              <a:t> из </a:t>
            </a:r>
            <a:r>
              <a:rPr lang="ru-RU" i="1" dirty="0"/>
              <a:t>Челябинска</a:t>
            </a:r>
            <a:r>
              <a:rPr lang="ru-RU" dirty="0"/>
              <a:t>, Артур Герасименко и Егор Рябов из </a:t>
            </a:r>
            <a:r>
              <a:rPr lang="ru-RU" i="1" dirty="0"/>
              <a:t>Москвы</a:t>
            </a:r>
            <a:r>
              <a:rPr lang="ru-RU" dirty="0"/>
              <a:t>, Станислав Крымский и Владимир Петров из </a:t>
            </a:r>
            <a:r>
              <a:rPr lang="ru-RU" i="1" dirty="0"/>
              <a:t>Санкт-Петербур</a:t>
            </a:r>
            <a:r>
              <a:rPr lang="ru-RU" dirty="0"/>
              <a:t>га, Сергей </a:t>
            </a:r>
            <a:r>
              <a:rPr lang="ru-RU" dirty="0" err="1"/>
              <a:t>Лучинин</a:t>
            </a:r>
            <a:r>
              <a:rPr lang="ru-RU" dirty="0"/>
              <a:t> из </a:t>
            </a:r>
            <a:r>
              <a:rPr lang="ru-RU" i="1" dirty="0"/>
              <a:t>Кирова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Тренировал </a:t>
            </a:r>
            <a:r>
              <a:rPr lang="ru-RU" dirty="0"/>
              <a:t>команду преподаватель Президентского физико-математического лицея №239 Кирилл Сухов. </a:t>
            </a:r>
            <a:endParaRPr lang="ru-RU" dirty="0" smtClean="0"/>
          </a:p>
          <a:p>
            <a:r>
              <a:rPr lang="ru-RU" dirty="0" smtClean="0"/>
              <a:t>Выиграла </a:t>
            </a:r>
            <a:r>
              <a:rPr lang="ru-RU" dirty="0"/>
              <a:t>олимпиаду команда США, третье место заняли школьники из КНР.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десятке лучших также оказались ребята из Украины, Таиланда, Тайваня, Южной Кореи, Сингапура, Польши и Индонезии.</a:t>
            </a:r>
          </a:p>
        </p:txBody>
      </p:sp>
    </p:spTree>
    <p:extLst>
      <p:ext uri="{BB962C8B-B14F-4D97-AF65-F5344CB8AC3E}">
        <p14:creationId xmlns:p14="http://schemas.microsoft.com/office/powerpoint/2010/main" val="2088027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562074"/>
          </a:xfrm>
        </p:spPr>
        <p:txBody>
          <a:bodyPr/>
          <a:lstStyle/>
          <a:p>
            <a:r>
              <a:rPr lang="ru-RU" dirty="0" smtClean="0"/>
              <a:t>Олимпиады и конкурсы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Электронные источники для подготовки учащихся к олимпиадам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800" u="sng" dirty="0">
                <a:solidFill>
                  <a:srgbClr val="000000"/>
                </a:solidFill>
                <a:latin typeface="Times New Roman"/>
                <a:ea typeface="Calibri"/>
              </a:rPr>
              <a:t>http://www.mccme.ru/olympiads/mmo/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−Московский центр непрерывного математического образования. Московские математические олимпиады. Задачи окружных туров олимпиады для школьников 5-11 классов начиная с 2000 года. Задачи городских туров олимпиады для школьников 8-11 классов начиная с 1999 года. Все задачи с подробными решениями и ответами. Новости олимпиады. Победители и призеры олимпиад. Статистика. 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800" u="sng" dirty="0">
                <a:solidFill>
                  <a:srgbClr val="000000"/>
                </a:solidFill>
                <a:latin typeface="Times New Roman"/>
                <a:ea typeface="Calibri"/>
              </a:rPr>
              <a:t>http://olympiads.mccme.ru/regata/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− Математические регаты;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800" u="sng" dirty="0">
                <a:solidFill>
                  <a:srgbClr val="000000"/>
                </a:solidFill>
                <a:latin typeface="Times New Roman"/>
                <a:ea typeface="Calibri"/>
              </a:rPr>
              <a:t>http://olympiads.mccme.ru/matboi/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− Математический турнир математических боев;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http://olympiads.mccme.ru/</a:t>
            </a: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turlom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– Турнир имени М.В. Ломоносова; 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800" u="sng" dirty="0">
                <a:solidFill>
                  <a:srgbClr val="000000"/>
                </a:solidFill>
                <a:latin typeface="Times New Roman"/>
                <a:ea typeface="Calibri"/>
              </a:rPr>
              <a:t>http://kyat.mccme.ru/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− Научно-популярный физико-математический журнал «Квант»; 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"/>
            </a:pPr>
            <a:r>
              <a:rPr lang="ru-RU" sz="1800" u="sng" dirty="0">
                <a:solidFill>
                  <a:srgbClr val="000000"/>
                </a:solidFill>
                <a:latin typeface="Times New Roman"/>
                <a:ea typeface="Calibri"/>
              </a:rPr>
              <a:t>http://abitu.ru/distance/zftshl.html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− Заочная физико-математическая школа при МФТИ;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r>
              <a:rPr lang="ru-RU" sz="1800" u="sng" dirty="0">
                <a:solidFill>
                  <a:srgbClr val="000000"/>
                </a:solidFill>
                <a:latin typeface="Times New Roman"/>
                <a:ea typeface="Calibri"/>
              </a:rPr>
              <a:t>http://attend.to/dooi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− Дистанционные 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98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algn="ctr"/>
            <a:r>
              <a:rPr lang="ru-RU" sz="4000" b="1" dirty="0" smtClean="0"/>
              <a:t>Успехов </a:t>
            </a:r>
          </a:p>
          <a:p>
            <a:pPr marL="0" indent="0" algn="ctr">
              <a:buNone/>
            </a:pPr>
            <a:r>
              <a:rPr lang="ru-RU" sz="4000" b="1" dirty="0" smtClean="0"/>
              <a:t>в новом учебном году</a:t>
            </a:r>
            <a:r>
              <a:rPr lang="ru-RU" dirty="0" smtClean="0"/>
              <a:t>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tvkorzun@mail.ru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Методист центра качества образования КРИППО – Т.В. Корзун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4217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http://www.krippo.ru/index.php/matematika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424936" cy="51125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55576" y="5085184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Примерные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http://www.edu.ru/db/portal/obschee/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3982"/>
            <a:ext cx="8317271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6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Документация учителя математики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Приказ Министерства образования, науки и молодежи Республики Крым от 07.06.2017 №1481 «Об утверждении Инструкции по ведению деловой документации и образцов примерных локальных актов, используемых в общеобразовательных организациях Республики Крым» </a:t>
            </a:r>
            <a:r>
              <a:rPr lang="ru-RU" u="sng" dirty="0" smtClean="0"/>
              <a:t>(в ред. приказа  от 16.11.2017 № 2909).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программы учебных предметов (стр. 37- 39)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72808" cy="158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7205036" cy="70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70295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29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l"/>
            <a:r>
              <a:rPr lang="de-DE" sz="4000" dirty="0" smtClean="0">
                <a:solidFill>
                  <a:srgbClr val="FF0000"/>
                </a:solidFill>
              </a:rPr>
              <a:t>http://prosv.ru/static/prog_sbornik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32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http://catalog.prosv.ru/item/5609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8248"/>
            <a:ext cx="8208912" cy="51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427984" y="2996952"/>
            <a:ext cx="446449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1013</Words>
  <Application>Microsoft Office PowerPoint</Application>
  <PresentationFormat>Экран (4:3)</PresentationFormat>
  <Paragraphs>70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Diseño predeterminado</vt:lpstr>
      <vt:lpstr>Особенности преподавания математики  в 2018/2019 учебном году  в образовательных организациях  Республики Крым</vt:lpstr>
      <vt:lpstr>Федеральные государственные образовательные стандарты общего образования</vt:lpstr>
      <vt:lpstr>Федеральные государственные образовательные стандарты общего образования</vt:lpstr>
      <vt:lpstr>http://www.krippo.ru/index.php/matematika</vt:lpstr>
      <vt:lpstr>Примерные программы</vt:lpstr>
      <vt:lpstr>Документация учителя математики</vt:lpstr>
      <vt:lpstr>Рабочие программы учебных предметов (стр. 37- 39)</vt:lpstr>
      <vt:lpstr>http://prosv.ru/static/prog_sbornik</vt:lpstr>
      <vt:lpstr>http://catalog.prosv.ru/item/5609</vt:lpstr>
      <vt:lpstr>http://catalog.prosv.ru/category/</vt:lpstr>
      <vt:lpstr>http://catalog.prosv.ru/category/</vt:lpstr>
      <vt:lpstr>Методическая помощь учителю</vt:lpstr>
      <vt:lpstr>Критерии оценивания по математике</vt:lpstr>
      <vt:lpstr>http://www.prosv.ru/assistance/download/67.html</vt:lpstr>
      <vt:lpstr>Методические рекомендации для учителя к УМК по математике</vt:lpstr>
      <vt:lpstr>Примерное тематическое планирование</vt:lpstr>
      <vt:lpstr>Презентация PowerPoint</vt:lpstr>
      <vt:lpstr>Ведение классных журналов</vt:lpstr>
      <vt:lpstr>Элективные курсы по математике</vt:lpstr>
      <vt:lpstr>Рабочие программы учебных предметов (стр.39)</vt:lpstr>
      <vt:lpstr>Олимпиады и конкурсы http://vserosolymp.rudn.ru/mm/mpp/mat.php</vt:lpstr>
      <vt:lpstr>Презентация PowerPoint</vt:lpstr>
      <vt:lpstr>Особенности преподавания математики в 8 классе в соответствии с ФГОС ООО.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организации и проведению школьного этапа олимпиады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Россияне заняли второе место на Международной математической олимпиаде</vt:lpstr>
      <vt:lpstr>Олимпиады и конкурсы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331</cp:revision>
  <dcterms:created xsi:type="dcterms:W3CDTF">2010-05-23T14:28:12Z</dcterms:created>
  <dcterms:modified xsi:type="dcterms:W3CDTF">2018-08-23T04:10:28Z</dcterms:modified>
</cp:coreProperties>
</file>